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notesMasterIdLst>
    <p:notesMasterId r:id="rId15"/>
  </p:notesMasterIdLst>
  <p:sldIdLst>
    <p:sldId id="256" r:id="rId2"/>
    <p:sldId id="257" r:id="rId3"/>
    <p:sldId id="271" r:id="rId4"/>
    <p:sldId id="272" r:id="rId5"/>
    <p:sldId id="274" r:id="rId6"/>
    <p:sldId id="273" r:id="rId7"/>
    <p:sldId id="275" r:id="rId8"/>
    <p:sldId id="276" r:id="rId9"/>
    <p:sldId id="263" r:id="rId10"/>
    <p:sldId id="260" r:id="rId11"/>
    <p:sldId id="265" r:id="rId12"/>
    <p:sldId id="267" r:id="rId13"/>
    <p:sldId id="270" r:id="rId14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D9CE"/>
    <a:srgbClr val="43DDD6"/>
    <a:srgbClr val="514F4F"/>
    <a:srgbClr val="212426"/>
    <a:srgbClr val="7AE7E1"/>
    <a:srgbClr val="2D586B"/>
    <a:srgbClr val="E3E3E3"/>
    <a:srgbClr val="E2E2E2"/>
    <a:srgbClr val="1C3844"/>
    <a:srgbClr val="38A9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 autoAdjust="0"/>
    <p:restoredTop sz="91349" autoAdjust="0"/>
  </p:normalViewPr>
  <p:slideViewPr>
    <p:cSldViewPr snapToGrid="0">
      <p:cViewPr varScale="1">
        <p:scale>
          <a:sx n="99" d="100"/>
          <a:sy n="99" d="100"/>
        </p:scale>
        <p:origin x="2040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64C21C-F0CD-480B-94D6-AEED5411578C}" type="datetimeFigureOut">
              <a:rPr lang="ko-KR" altLang="en-US" smtClean="0"/>
              <a:t>2019. 10. 13.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84A15F-0AB3-4813-B1BE-FC49F64BB9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324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/>
              <a:t>배경 </a:t>
            </a:r>
            <a:r>
              <a:rPr lang="en-US" altLang="ko-KR"/>
              <a:t>– </a:t>
            </a:r>
            <a:r>
              <a:rPr lang="ko-KR" altLang="en-US"/>
              <a:t>생활 속의 문제점</a:t>
            </a:r>
            <a:r>
              <a:rPr lang="en-US" altLang="ko-KR"/>
              <a:t>, </a:t>
            </a:r>
            <a:r>
              <a:rPr lang="ko-KR" altLang="en-US"/>
              <a:t>아이디어 선정한 계기</a:t>
            </a:r>
            <a:endParaRPr lang="en-US" altLang="ko-KR"/>
          </a:p>
          <a:p>
            <a:r>
              <a:rPr lang="ko-KR" altLang="en-US"/>
              <a:t>작품 모습</a:t>
            </a:r>
            <a:r>
              <a:rPr lang="en-US" altLang="ko-KR"/>
              <a:t>, </a:t>
            </a:r>
            <a:r>
              <a:rPr lang="ko-KR" altLang="en-US"/>
              <a:t>기능 설명</a:t>
            </a:r>
            <a:endParaRPr lang="en-US" altLang="ko-KR"/>
          </a:p>
          <a:p>
            <a:r>
              <a:rPr lang="ko-KR" altLang="en-US"/>
              <a:t>차별성 및 미래 가치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D84A15F-0AB3-4813-B1BE-FC49F64BB93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60615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저희가 아이디어를 </a:t>
            </a:r>
            <a:r>
              <a:rPr lang="ko-KR" altLang="en-US" dirty="0" err="1"/>
              <a:t>선정하게된</a:t>
            </a:r>
            <a:r>
              <a:rPr lang="ko-KR" altLang="en-US" dirty="0"/>
              <a:t> 첫 배경은 최근 여름 동안 차를 타면서 </a:t>
            </a:r>
            <a:r>
              <a:rPr lang="ko-KR" altLang="en-US" dirty="0" err="1"/>
              <a:t>겪게된</a:t>
            </a:r>
            <a:r>
              <a:rPr lang="ko-KR" altLang="en-US" dirty="0"/>
              <a:t> 불편함 </a:t>
            </a:r>
            <a:r>
              <a:rPr lang="ko-KR" altLang="en-US" dirty="0" err="1"/>
              <a:t>때문이였습니다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차를 조금만 밖에 </a:t>
            </a:r>
            <a:r>
              <a:rPr lang="ko-KR" altLang="en-US" dirty="0" err="1"/>
              <a:t>대놔도</a:t>
            </a:r>
            <a:r>
              <a:rPr lang="ko-KR" altLang="en-US" dirty="0"/>
              <a:t> 바로 차가 뜨거워져서 다시 차를 </a:t>
            </a:r>
            <a:r>
              <a:rPr lang="ko-KR" altLang="en-US" dirty="0" err="1"/>
              <a:t>탈때는</a:t>
            </a:r>
            <a:r>
              <a:rPr lang="ko-KR" altLang="en-US" dirty="0"/>
              <a:t> 너무 뜨거워서 차에 잘 타지 못하였고 또한 이 급격한 온도 상승 때문에 </a:t>
            </a:r>
            <a:endParaRPr lang="en-US" altLang="ko-KR" dirty="0"/>
          </a:p>
          <a:p>
            <a:r>
              <a:rPr lang="ko-KR" altLang="en-US" dirty="0"/>
              <a:t>실제로 차에 아이가 갇혀 사망하는 사건사고는 매년 뉴스에서 보게 되어 이를 방지하고자 이런 아이디어를 생각하게 되었습니다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3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2081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또한 차량을 소지한 사람들은 차량에 생기는 곰팡이때문에 많은 고생을 합니다</a:t>
            </a:r>
            <a:r>
              <a:rPr lang="en-US" altLang="ko-KR" dirty="0"/>
              <a:t>. </a:t>
            </a:r>
            <a:r>
              <a:rPr lang="ko-KR" altLang="en-US" dirty="0"/>
              <a:t> 특히나 오랜만에 에어컨</a:t>
            </a:r>
            <a:r>
              <a:rPr lang="en-US" altLang="ko-KR" dirty="0"/>
              <a:t>, </a:t>
            </a:r>
            <a:r>
              <a:rPr lang="ko-KR" altLang="en-US" dirty="0"/>
              <a:t>히터를 </a:t>
            </a:r>
            <a:r>
              <a:rPr lang="ko-KR" altLang="en-US" dirty="0" err="1"/>
              <a:t>켜게된</a:t>
            </a:r>
            <a:r>
              <a:rPr lang="ko-KR" altLang="en-US" dirty="0"/>
              <a:t> 경우에 곰팡이 냄새 때문에 많은 고생을 하며 이를 해결하고자 많은 방법을 찾아보죠</a:t>
            </a:r>
            <a:r>
              <a:rPr lang="en-US" altLang="ko-KR" dirty="0"/>
              <a:t>~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4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2494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또한 차량을 소지한 사람들은 차량에 생기는 곰팡이때문에 많은 고생을 합니다</a:t>
            </a:r>
            <a:r>
              <a:rPr lang="en-US" altLang="ko-KR" dirty="0"/>
              <a:t>. </a:t>
            </a:r>
            <a:r>
              <a:rPr lang="ko-KR" altLang="en-US" dirty="0"/>
              <a:t> 특히나 오랜만에 에어컨</a:t>
            </a:r>
            <a:r>
              <a:rPr lang="en-US" altLang="ko-KR" dirty="0"/>
              <a:t>, </a:t>
            </a:r>
            <a:r>
              <a:rPr lang="ko-KR" altLang="en-US" dirty="0"/>
              <a:t>히터를 </a:t>
            </a:r>
            <a:r>
              <a:rPr lang="ko-KR" altLang="en-US" dirty="0" err="1"/>
              <a:t>켜게된</a:t>
            </a:r>
            <a:r>
              <a:rPr lang="ko-KR" altLang="en-US" dirty="0"/>
              <a:t> 경우에 곰팡이 냄새 때문에 많은 고생을 하며 이를 해결하고자 많은 방법을 찾아보죠</a:t>
            </a:r>
            <a:r>
              <a:rPr lang="en-US" altLang="ko-KR" dirty="0"/>
              <a:t>~</a:t>
            </a:r>
          </a:p>
          <a:p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5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778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계절별로 알아봤는데 여름에는 앞에서 </a:t>
            </a:r>
            <a:r>
              <a:rPr lang="ko-KR" altLang="en-US" dirty="0" err="1"/>
              <a:t>말한것</a:t>
            </a:r>
            <a:r>
              <a:rPr lang="ko-KR" altLang="en-US" dirty="0"/>
              <a:t> </a:t>
            </a:r>
            <a:r>
              <a:rPr lang="ko-KR" altLang="en-US" dirty="0" err="1"/>
              <a:t>처럼</a:t>
            </a:r>
            <a:r>
              <a:rPr lang="ko-KR" altLang="en-US" dirty="0"/>
              <a:t> 높은 온도를 관리하여 쾌적한 실내환경 유지 및 인명사고예방을 한다 겨울에는 너무 낮은 온도 때문에 생기는 이상현상들을 방지하기 위해</a:t>
            </a:r>
            <a:endParaRPr lang="en-US" altLang="ko-KR" dirty="0"/>
          </a:p>
          <a:p>
            <a:r>
              <a:rPr lang="ko-KR" altLang="en-US" dirty="0"/>
              <a:t>에어컨이나 히터를 사용하지 않는 봄</a:t>
            </a:r>
            <a:r>
              <a:rPr lang="en-US" altLang="ko-KR" dirty="0"/>
              <a:t>,</a:t>
            </a:r>
            <a:r>
              <a:rPr lang="ko-KR" altLang="en-US" dirty="0"/>
              <a:t>가을 날씨에는 미세먼지와 습도를 관리하여 차량 내부를 </a:t>
            </a:r>
            <a:r>
              <a:rPr lang="ko-KR" altLang="en-US" dirty="0" err="1"/>
              <a:t>쾌적환</a:t>
            </a:r>
            <a:r>
              <a:rPr lang="ko-KR" altLang="en-US" dirty="0"/>
              <a:t> 환경으로 유지해준다</a:t>
            </a:r>
            <a:r>
              <a:rPr lang="en-US" altLang="ko-KR" dirty="0"/>
              <a:t>.(</a:t>
            </a:r>
            <a:r>
              <a:rPr lang="ko-KR" altLang="en-US" dirty="0"/>
              <a:t>또한</a:t>
            </a:r>
            <a:r>
              <a:rPr lang="en-US" altLang="ko-KR" dirty="0"/>
              <a:t>, </a:t>
            </a:r>
            <a:r>
              <a:rPr lang="ko-KR" altLang="en-US" dirty="0"/>
              <a:t>에어컨 내부의 습도를 관리하여 </a:t>
            </a: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9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0747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10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61030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11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15640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  <a:p>
            <a:r>
              <a:rPr lang="ko-KR" altLang="en-US" dirty="0"/>
              <a:t>보통 사람들이 차를 </a:t>
            </a:r>
            <a:r>
              <a:rPr lang="ko-KR" altLang="en-US" dirty="0" err="1"/>
              <a:t>탈때</a:t>
            </a:r>
            <a:r>
              <a:rPr lang="ko-KR" altLang="en-US" dirty="0"/>
              <a:t> 무더워진 내부온도를 낮추기 위해서</a:t>
            </a:r>
          </a:p>
          <a:p>
            <a:r>
              <a:rPr lang="ko-KR" altLang="en-US" dirty="0"/>
              <a:t>바로 에어컨을 켜는데 이것은 차량 연비를 악화시키는 큰 요인</a:t>
            </a:r>
          </a:p>
          <a:p>
            <a:r>
              <a:rPr lang="ko-KR" altLang="en-US" dirty="0"/>
              <a:t>이라고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  <a:p>
            <a:r>
              <a:rPr lang="ko-KR" altLang="en-US" dirty="0"/>
              <a:t>에어컨을 사용하지 </a:t>
            </a:r>
            <a:r>
              <a:rPr lang="ko-KR" altLang="en-US" dirty="0" err="1"/>
              <a:t>않을때에도</a:t>
            </a:r>
            <a:endParaRPr lang="ko-KR" altLang="en-US" dirty="0"/>
          </a:p>
          <a:p>
            <a:r>
              <a:rPr lang="ko-KR" altLang="en-US" dirty="0"/>
              <a:t>습도</a:t>
            </a:r>
            <a:r>
              <a:rPr lang="en-US" altLang="ko-KR" dirty="0"/>
              <a:t>,</a:t>
            </a:r>
            <a:r>
              <a:rPr lang="ko-KR" altLang="en-US" dirty="0"/>
              <a:t>온도를 관리해 줌으로써 에어컨 내부 및</a:t>
            </a:r>
          </a:p>
          <a:p>
            <a:r>
              <a:rPr lang="ko-KR" altLang="en-US" dirty="0"/>
              <a:t>차량 내부에 곰팡이가 피는 것을 방지해준다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12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7369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" y="0"/>
            <a:ext cx="9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7626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2019. 10. 13.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506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2019. 10. 13.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802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" y="0"/>
            <a:ext cx="91428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2122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209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2019. 10. 13.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2330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2019. 10. 13.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073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" y="0"/>
            <a:ext cx="91428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00250" y="390527"/>
            <a:ext cx="6711950" cy="790574"/>
          </a:xfrm>
        </p:spPr>
        <p:txBody>
          <a:bodyPr>
            <a:normAutofit/>
          </a:bodyPr>
          <a:lstStyle>
            <a:lvl1pPr marL="0" algn="l" defTabSz="914400" rtl="0" eaLnBrk="1" latinLnBrk="1" hangingPunct="1">
              <a:lnSpc>
                <a:spcPct val="90000"/>
              </a:lnSpc>
              <a:spcBef>
                <a:spcPct val="0"/>
              </a:spcBef>
              <a:defRPr lang="en-US" sz="3200" b="1" kern="1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2019. 10. 13.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6916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2019. 10. 13.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22204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2019. 10. 13.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3399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F0BDFA-BE09-4013-BA4B-89F2D7B8B14E}" type="datetimeFigureOut">
              <a:rPr lang="ko-KR" altLang="en-US" smtClean="0"/>
              <a:t>2019. 10. 13.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2803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F0BDFA-BE09-4013-BA4B-89F2D7B8B14E}" type="datetimeFigureOut">
              <a:rPr lang="ko-KR" altLang="en-US" smtClean="0"/>
              <a:t>2019. 10. 13.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6C0820-7B92-4F7E-A12E-2ECDD3C8CA8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2943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hyperlink" Target="https://pixabay.com/en/auto-automobile-truck-car-2071876/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3710233" y="4037535"/>
            <a:ext cx="172354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ko-KR" altLang="en-US" sz="4000" b="1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3DDD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솔라콘</a:t>
            </a:r>
            <a:endParaRPr lang="ko-KR" altLang="en-US" sz="40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3DDD6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887125" y="4881143"/>
            <a:ext cx="3369750" cy="4801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ko-KR" altLang="en-US" sz="28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21242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졸업예정자 팀</a:t>
            </a:r>
            <a:endParaRPr lang="en-US" altLang="ko-KR" sz="2800" spc="-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212426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76763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>
          <a:xfrm>
            <a:off x="913899" y="2278538"/>
            <a:ext cx="7316201" cy="321674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en-US" altLang="ko-KR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1)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 미세먼지</a:t>
            </a:r>
            <a:r>
              <a:rPr lang="en-US" altLang="ko-KR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, </a:t>
            </a:r>
            <a:r>
              <a:rPr lang="ko-KR" altLang="en-US" dirty="0" err="1">
                <a:solidFill>
                  <a:schemeClr val="tx1"/>
                </a:solidFill>
                <a:latin typeface="+mj-ea"/>
                <a:ea typeface="나눔바른고딕" panose="020B0603020101020101"/>
              </a:rPr>
              <a:t>온습도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 센서</a:t>
            </a:r>
            <a:r>
              <a:rPr lang="en-US" altLang="ko-KR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,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조도센서를 이용하여 차량 내 공기 순환 자동화 </a:t>
            </a:r>
            <a:endParaRPr lang="en-US" altLang="ko-KR" dirty="0">
              <a:solidFill>
                <a:schemeClr val="tx1"/>
              </a:solidFill>
              <a:latin typeface="+mj-ea"/>
              <a:ea typeface="나눔바른고딕" panose="020B0603020101020101"/>
            </a:endParaRPr>
          </a:p>
          <a:p>
            <a:pPr marL="342900" indent="-342900" fontAlgn="base">
              <a:buAutoNum type="arabicParenR"/>
            </a:pPr>
            <a:endParaRPr lang="ko-KR" altLang="en-US" dirty="0">
              <a:solidFill>
                <a:schemeClr val="tx1"/>
              </a:solidFill>
              <a:latin typeface="+mj-ea"/>
              <a:ea typeface="나눔바른고딕" panose="020B0603020101020101"/>
            </a:endParaRPr>
          </a:p>
          <a:p>
            <a:pPr fontAlgn="base"/>
            <a:r>
              <a:rPr lang="en-US" altLang="ko-KR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2) 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보조 배터리를 내장해서 시동이 꺼져도 작동시킬 수 있도록 함</a:t>
            </a:r>
            <a:endParaRPr lang="en-US" altLang="ko-KR" dirty="0">
              <a:solidFill>
                <a:schemeClr val="tx1"/>
              </a:solidFill>
              <a:latin typeface="+mj-ea"/>
              <a:ea typeface="나눔바른고딕" panose="020B0603020101020101"/>
            </a:endParaRPr>
          </a:p>
          <a:p>
            <a:pPr fontAlgn="base"/>
            <a:endParaRPr lang="ko-KR" altLang="en-US" dirty="0">
              <a:solidFill>
                <a:schemeClr val="tx1"/>
              </a:solidFill>
              <a:latin typeface="+mj-ea"/>
              <a:ea typeface="나눔바른고딕" panose="020B0603020101020101"/>
            </a:endParaRPr>
          </a:p>
          <a:p>
            <a:pPr fontAlgn="base"/>
            <a:r>
              <a:rPr lang="en-US" altLang="ko-KR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3) 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무선 통신</a:t>
            </a:r>
            <a:r>
              <a:rPr lang="en-US" altLang="ko-KR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, 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웹 기반 프로그램</a:t>
            </a:r>
            <a:r>
              <a:rPr lang="en-US" altLang="ko-KR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(</a:t>
            </a:r>
            <a:r>
              <a:rPr lang="ko-KR" altLang="en-US" dirty="0" err="1">
                <a:solidFill>
                  <a:schemeClr val="tx1"/>
                </a:solidFill>
                <a:latin typeface="+mj-ea"/>
                <a:ea typeface="나눔바른고딕" panose="020B0603020101020101"/>
              </a:rPr>
              <a:t>아두이노용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 </a:t>
            </a:r>
            <a:r>
              <a:rPr lang="en-US" altLang="ko-KR" dirty="0" err="1">
                <a:solidFill>
                  <a:schemeClr val="tx1"/>
                </a:solidFill>
                <a:latin typeface="+mj-ea"/>
                <a:ea typeface="나눔바른고딕" panose="020B0603020101020101"/>
              </a:rPr>
              <a:t>iot</a:t>
            </a:r>
            <a:r>
              <a:rPr lang="en-US" altLang="ko-KR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플랫폼 </a:t>
            </a:r>
            <a:r>
              <a:rPr lang="en-US" altLang="ko-KR" dirty="0" err="1">
                <a:solidFill>
                  <a:schemeClr val="tx1"/>
                </a:solidFill>
                <a:latin typeface="+mj-ea"/>
                <a:ea typeface="나눔바른고딕" panose="020B0603020101020101"/>
              </a:rPr>
              <a:t>Ubidots</a:t>
            </a:r>
            <a:r>
              <a:rPr lang="en-US" altLang="ko-KR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 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활용</a:t>
            </a:r>
            <a:r>
              <a:rPr lang="en-US" altLang="ko-KR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)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을 이용해 원격 제어 및 알림 수신</a:t>
            </a:r>
            <a:endParaRPr lang="en-US" altLang="ko-KR" dirty="0">
              <a:solidFill>
                <a:schemeClr val="tx1"/>
              </a:solidFill>
              <a:latin typeface="+mj-ea"/>
              <a:ea typeface="나눔바른고딕" panose="020B0603020101020101"/>
            </a:endParaRPr>
          </a:p>
          <a:p>
            <a:pPr fontAlgn="base"/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/>
            </a:r>
            <a:b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</a:br>
            <a:r>
              <a:rPr lang="en-US" altLang="ko-KR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4) </a:t>
            </a:r>
            <a:r>
              <a:rPr lang="ko-KR" altLang="en-US" dirty="0">
                <a:solidFill>
                  <a:schemeClr val="tx1"/>
                </a:solidFill>
                <a:latin typeface="+mj-ea"/>
                <a:ea typeface="나눔바른고딕" panose="020B0603020101020101"/>
              </a:rPr>
              <a:t>태양광 패널은 차량 지붕에 부착 후 보조배터리의 전원 충전</a:t>
            </a: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662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/>
              </a:solidFill>
              <a:latin typeface="+mj-ea"/>
              <a:ea typeface="나눔바른고딕" panose="020B0603020101020101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3200" spc="-15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rgbClr val="1C3844"/>
                </a:solidFill>
              </a:rPr>
              <a:t>제품의 원리 및 기능</a:t>
            </a:r>
          </a:p>
        </p:txBody>
      </p:sp>
    </p:spTree>
    <p:extLst>
      <p:ext uri="{BB962C8B-B14F-4D97-AF65-F5344CB8AC3E}">
        <p14:creationId xmlns:p14="http://schemas.microsoft.com/office/powerpoint/2010/main" val="26089180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직사각형 17"/>
          <p:cNvSpPr/>
          <p:nvPr/>
        </p:nvSpPr>
        <p:spPr>
          <a:xfrm>
            <a:off x="6117238" y="1625420"/>
            <a:ext cx="2355099" cy="18919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02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시동을 켜지 않아도 보조 전력으로 구현  </a:t>
            </a:r>
            <a:endParaRPr lang="en-US" altLang="ko-KR" sz="1600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681475" y="1795083"/>
            <a:ext cx="2291595" cy="18919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02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다양한 센서로부터 정보를 수집하고</a:t>
            </a:r>
            <a:r>
              <a:rPr lang="en-US" altLang="ko-KR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lang="en-US" altLang="ko-KR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 상황에 맞는 동작 구현</a:t>
            </a:r>
            <a:endParaRPr lang="en-US" altLang="ko-KR" sz="1600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3197641" y="2201204"/>
            <a:ext cx="2880605" cy="2880601"/>
          </a:xfrm>
          <a:prstGeom prst="ellipse">
            <a:avLst/>
          </a:prstGeom>
          <a:noFill/>
          <a:ln w="57150">
            <a:solidFill>
              <a:srgbClr val="1C65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4" name="타원 3"/>
          <p:cNvSpPr/>
          <p:nvPr/>
        </p:nvSpPr>
        <p:spPr>
          <a:xfrm>
            <a:off x="3012062" y="2074620"/>
            <a:ext cx="1224669" cy="1224665"/>
          </a:xfrm>
          <a:prstGeom prst="ellipse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자동화</a:t>
            </a:r>
            <a:endParaRPr lang="en-US" altLang="ko-KR" sz="1534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6146546" y="3994493"/>
            <a:ext cx="2355099" cy="18919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02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공기순환 시스템을 이용하여 사용자가 설정한 값을 유지함</a:t>
            </a:r>
            <a:endParaRPr lang="en-US" altLang="ko-KR" sz="1600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81475" y="3994493"/>
            <a:ext cx="2501369" cy="189199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02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여름철에는 시원하게</a:t>
            </a:r>
            <a:r>
              <a:rPr lang="en-US" altLang="ko-KR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br>
              <a:rPr lang="en-US" altLang="ko-KR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</a:br>
            <a:r>
              <a:rPr lang="ko-KR" altLang="en-US" sz="1600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겨울철에는 따뜻하게</a:t>
            </a:r>
            <a:endParaRPr lang="en-US" altLang="ko-KR" sz="1600" spc="-6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" name="이등변 삼각형 1"/>
          <p:cNvSpPr/>
          <p:nvPr/>
        </p:nvSpPr>
        <p:spPr>
          <a:xfrm rot="5147623">
            <a:off x="4583383" y="2108245"/>
            <a:ext cx="227576" cy="196186"/>
          </a:xfrm>
          <a:prstGeom prst="triangle">
            <a:avLst/>
          </a:pr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이등변 삼각형 13"/>
          <p:cNvSpPr/>
          <p:nvPr/>
        </p:nvSpPr>
        <p:spPr>
          <a:xfrm rot="11121433">
            <a:off x="5970357" y="3527608"/>
            <a:ext cx="227581" cy="196191"/>
          </a:xfrm>
          <a:prstGeom prst="triangle">
            <a:avLst/>
          </a:pr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이등변 삼각형 14"/>
          <p:cNvSpPr/>
          <p:nvPr/>
        </p:nvSpPr>
        <p:spPr>
          <a:xfrm rot="16200000">
            <a:off x="4449862" y="4983708"/>
            <a:ext cx="227583" cy="196193"/>
          </a:xfrm>
          <a:prstGeom prst="triangle">
            <a:avLst/>
          </a:pr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이등변 삼각형 15"/>
          <p:cNvSpPr/>
          <p:nvPr/>
        </p:nvSpPr>
        <p:spPr>
          <a:xfrm rot="21252378">
            <a:off x="3083170" y="3479903"/>
            <a:ext cx="227578" cy="196186"/>
          </a:xfrm>
          <a:prstGeom prst="triangle">
            <a:avLst/>
          </a:pr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534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/>
              <a:t>마무리</a:t>
            </a:r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xmlns="" id="{27DFEC26-5FA9-4D31-BAFC-F4B3909F36DB}"/>
              </a:ext>
            </a:extLst>
          </p:cNvPr>
          <p:cNvSpPr/>
          <p:nvPr/>
        </p:nvSpPr>
        <p:spPr>
          <a:xfrm>
            <a:off x="4969254" y="2098308"/>
            <a:ext cx="1177292" cy="1177291"/>
          </a:xfrm>
          <a:prstGeom prst="ellips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0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편의성</a:t>
            </a:r>
            <a:endParaRPr lang="en-US" altLang="ko-KR" sz="1530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xmlns="" id="{CBA06D9B-EF07-4FEF-92C0-20E3EFB37008}"/>
              </a:ext>
            </a:extLst>
          </p:cNvPr>
          <p:cNvSpPr/>
          <p:nvPr/>
        </p:nvSpPr>
        <p:spPr>
          <a:xfrm>
            <a:off x="5029308" y="4031098"/>
            <a:ext cx="1177292" cy="1177291"/>
          </a:xfrm>
          <a:prstGeom prst="ellipse">
            <a:avLst/>
          </a:pr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0" b="1" spc="-6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공기순환</a:t>
            </a:r>
            <a:endParaRPr lang="en-US" altLang="ko-KR" sz="1530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xmlns="" id="{6B90C9CF-9A53-4A1B-9B78-6BD2D02BA6E5}"/>
              </a:ext>
            </a:extLst>
          </p:cNvPr>
          <p:cNvSpPr/>
          <p:nvPr/>
        </p:nvSpPr>
        <p:spPr>
          <a:xfrm>
            <a:off x="2980761" y="4031098"/>
            <a:ext cx="1177292" cy="1177291"/>
          </a:xfrm>
          <a:prstGeom prst="ellipse">
            <a:avLst/>
          </a:pr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0" b="1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쾌적한 </a:t>
            </a:r>
            <a:endParaRPr lang="en-US" altLang="ko-KR" sz="1530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0" b="1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실내 환경</a:t>
            </a:r>
            <a:endParaRPr lang="en-US" altLang="ko-KR" sz="1530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530" b="1" spc="-6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유지</a:t>
            </a:r>
            <a:endParaRPr lang="en-US" altLang="ko-KR" sz="1530" b="1" spc="-6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0516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/>
          </p:cNvSpPr>
          <p:nvPr/>
        </p:nvSpPr>
        <p:spPr bwMode="auto">
          <a:xfrm>
            <a:off x="5922196" y="3296881"/>
            <a:ext cx="2545770" cy="462993"/>
          </a:xfrm>
          <a:custGeom>
            <a:avLst/>
            <a:gdLst>
              <a:gd name="T0" fmla="*/ 744 w 777"/>
              <a:gd name="T1" fmla="*/ 0 h 141"/>
              <a:gd name="T2" fmla="*/ 32 w 777"/>
              <a:gd name="T3" fmla="*/ 0 h 141"/>
              <a:gd name="T4" fmla="*/ 0 w 777"/>
              <a:gd name="T5" fmla="*/ 33 h 141"/>
              <a:gd name="T6" fmla="*/ 0 w 777"/>
              <a:gd name="T7" fmla="*/ 141 h 141"/>
              <a:gd name="T8" fmla="*/ 777 w 777"/>
              <a:gd name="T9" fmla="*/ 141 h 141"/>
              <a:gd name="T10" fmla="*/ 777 w 777"/>
              <a:gd name="T11" fmla="*/ 33 h 141"/>
              <a:gd name="T12" fmla="*/ 744 w 777"/>
              <a:gd name="T13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1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5"/>
                  <a:pt x="0" y="33"/>
                </a:cubicBezTo>
                <a:cubicBezTo>
                  <a:pt x="0" y="141"/>
                  <a:pt x="0" y="141"/>
                  <a:pt x="0" y="141"/>
                </a:cubicBezTo>
                <a:cubicBezTo>
                  <a:pt x="777" y="141"/>
                  <a:pt x="777" y="141"/>
                  <a:pt x="777" y="141"/>
                </a:cubicBezTo>
                <a:cubicBezTo>
                  <a:pt x="777" y="33"/>
                  <a:pt x="777" y="33"/>
                  <a:pt x="777" y="33"/>
                </a:cubicBezTo>
                <a:cubicBezTo>
                  <a:pt x="777" y="15"/>
                  <a:pt x="762" y="0"/>
                  <a:pt x="744" y="0"/>
                </a:cubicBezTo>
                <a:close/>
              </a:path>
            </a:pathLst>
          </a:custGeom>
          <a:solidFill>
            <a:srgbClr val="1C657C"/>
          </a:solidFill>
          <a:ln>
            <a:solidFill>
              <a:srgbClr val="1C65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편의성</a:t>
            </a:r>
          </a:p>
        </p:txBody>
      </p:sp>
      <p:sp>
        <p:nvSpPr>
          <p:cNvPr id="67" name="자유형 66"/>
          <p:cNvSpPr>
            <a:spLocks/>
          </p:cNvSpPr>
          <p:nvPr/>
        </p:nvSpPr>
        <p:spPr bwMode="auto">
          <a:xfrm>
            <a:off x="5922196" y="3759875"/>
            <a:ext cx="2545770" cy="1786775"/>
          </a:xfrm>
          <a:custGeom>
            <a:avLst/>
            <a:gdLst>
              <a:gd name="connsiteX0" fmla="*/ 0 w 2924175"/>
              <a:gd name="connsiteY0" fmla="*/ 0 h 2052363"/>
              <a:gd name="connsiteX1" fmla="*/ 2924175 w 2924175"/>
              <a:gd name="connsiteY1" fmla="*/ 0 h 2052363"/>
              <a:gd name="connsiteX2" fmla="*/ 2924175 w 2924175"/>
              <a:gd name="connsiteY2" fmla="*/ 1932116 h 2052363"/>
              <a:gd name="connsiteX3" fmla="*/ 2847966 w 2924175"/>
              <a:gd name="connsiteY3" fmla="*/ 2043340 h 2052363"/>
              <a:gd name="connsiteX4" fmla="*/ 2801401 w 2924175"/>
              <a:gd name="connsiteY4" fmla="*/ 2052363 h 2052363"/>
              <a:gd name="connsiteX5" fmla="*/ 119028 w 2924175"/>
              <a:gd name="connsiteY5" fmla="*/ 2052363 h 2052363"/>
              <a:gd name="connsiteX6" fmla="*/ 73034 w 2924175"/>
              <a:gd name="connsiteY6" fmla="*/ 2043340 h 2052363"/>
              <a:gd name="connsiteX7" fmla="*/ 0 w 2924175"/>
              <a:gd name="connsiteY7" fmla="*/ 1932116 h 2052363"/>
              <a:gd name="connsiteX8" fmla="*/ 0 w 2924175"/>
              <a:gd name="connsiteY8" fmla="*/ 0 h 2052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924175" h="2052363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2116"/>
                </a:cubicBezTo>
                <a:cubicBezTo>
                  <a:pt x="2924175" y="1982961"/>
                  <a:pt x="2892421" y="2025332"/>
                  <a:pt x="2847966" y="2043340"/>
                </a:cubicBezTo>
                <a:lnTo>
                  <a:pt x="2801401" y="2052363"/>
                </a:lnTo>
                <a:lnTo>
                  <a:pt x="119028" y="2052363"/>
                </a:lnTo>
                <a:lnTo>
                  <a:pt x="73034" y="2043340"/>
                </a:lnTo>
                <a:cubicBezTo>
                  <a:pt x="29637" y="2025332"/>
                  <a:pt x="0" y="1982961"/>
                  <a:pt x="0" y="1932116"/>
                </a:cubicBezTo>
                <a:cubicBezTo>
                  <a:pt x="0" y="1932116"/>
                  <a:pt x="0" y="1932116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0D73BF"/>
            </a:solidFill>
            <a:round/>
            <a:headEnd/>
            <a:tailEnd/>
          </a:ln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시동을 키지 않아도 별도의 보조전원으로 에어컨</a:t>
            </a:r>
            <a:r>
              <a:rPr lang="en-US" altLang="ko-KR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디프로스터</a:t>
            </a:r>
            <a:r>
              <a:rPr lang="en-US" altLang="ko-KR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CAS </a:t>
            </a:r>
            <a:r>
              <a:rPr lang="ko-KR" altLang="en-US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기능 구현</a:t>
            </a:r>
          </a:p>
        </p:txBody>
      </p:sp>
      <p:grpSp>
        <p:nvGrpSpPr>
          <p:cNvPr id="5" name="그룹 4"/>
          <p:cNvGrpSpPr/>
          <p:nvPr/>
        </p:nvGrpSpPr>
        <p:grpSpPr>
          <a:xfrm>
            <a:off x="7844653" y="4861381"/>
            <a:ext cx="389743" cy="530716"/>
            <a:chOff x="8157282" y="4087385"/>
            <a:chExt cx="426608" cy="580915"/>
          </a:xfrm>
        </p:grpSpPr>
        <p:sp>
          <p:nvSpPr>
            <p:cNvPr id="14" name="Freeform 10"/>
            <p:cNvSpPr>
              <a:spLocks/>
            </p:cNvSpPr>
            <p:nvPr/>
          </p:nvSpPr>
          <p:spPr bwMode="auto">
            <a:xfrm>
              <a:off x="8157282" y="4087385"/>
              <a:ext cx="426608" cy="31770"/>
            </a:xfrm>
            <a:custGeom>
              <a:avLst/>
              <a:gdLst>
                <a:gd name="T0" fmla="*/ 114 w 119"/>
                <a:gd name="T1" fmla="*/ 9 h 9"/>
                <a:gd name="T2" fmla="*/ 5 w 119"/>
                <a:gd name="T3" fmla="*/ 9 h 9"/>
                <a:gd name="T4" fmla="*/ 0 w 119"/>
                <a:gd name="T5" fmla="*/ 5 h 9"/>
                <a:gd name="T6" fmla="*/ 0 w 119"/>
                <a:gd name="T7" fmla="*/ 5 h 9"/>
                <a:gd name="T8" fmla="*/ 5 w 119"/>
                <a:gd name="T9" fmla="*/ 0 h 9"/>
                <a:gd name="T10" fmla="*/ 114 w 119"/>
                <a:gd name="T11" fmla="*/ 0 h 9"/>
                <a:gd name="T12" fmla="*/ 119 w 119"/>
                <a:gd name="T13" fmla="*/ 5 h 9"/>
                <a:gd name="T14" fmla="*/ 119 w 119"/>
                <a:gd name="T15" fmla="*/ 5 h 9"/>
                <a:gd name="T16" fmla="*/ 114 w 119"/>
                <a:gd name="T17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9">
                  <a:moveTo>
                    <a:pt x="114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2" y="9"/>
                    <a:pt x="0" y="7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7" y="0"/>
                    <a:pt x="119" y="2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7"/>
                    <a:pt x="117" y="9"/>
                    <a:pt x="114" y="9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15" name="Freeform 11"/>
            <p:cNvSpPr>
              <a:spLocks/>
            </p:cNvSpPr>
            <p:nvPr/>
          </p:nvSpPr>
          <p:spPr bwMode="auto">
            <a:xfrm>
              <a:off x="8157282" y="4414150"/>
              <a:ext cx="426608" cy="36307"/>
            </a:xfrm>
            <a:custGeom>
              <a:avLst/>
              <a:gdLst>
                <a:gd name="T0" fmla="*/ 114 w 119"/>
                <a:gd name="T1" fmla="*/ 10 h 10"/>
                <a:gd name="T2" fmla="*/ 5 w 119"/>
                <a:gd name="T3" fmla="*/ 10 h 10"/>
                <a:gd name="T4" fmla="*/ 0 w 119"/>
                <a:gd name="T5" fmla="*/ 5 h 10"/>
                <a:gd name="T6" fmla="*/ 0 w 119"/>
                <a:gd name="T7" fmla="*/ 5 h 10"/>
                <a:gd name="T8" fmla="*/ 5 w 119"/>
                <a:gd name="T9" fmla="*/ 0 h 10"/>
                <a:gd name="T10" fmla="*/ 114 w 119"/>
                <a:gd name="T11" fmla="*/ 0 h 10"/>
                <a:gd name="T12" fmla="*/ 119 w 119"/>
                <a:gd name="T13" fmla="*/ 5 h 10"/>
                <a:gd name="T14" fmla="*/ 119 w 119"/>
                <a:gd name="T15" fmla="*/ 5 h 10"/>
                <a:gd name="T16" fmla="*/ 114 w 119"/>
                <a:gd name="T1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10">
                  <a:moveTo>
                    <a:pt x="114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2" y="10"/>
                    <a:pt x="0" y="8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7" y="0"/>
                    <a:pt x="119" y="3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19" y="8"/>
                    <a:pt x="117" y="10"/>
                    <a:pt x="114" y="10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16" name="Freeform 12"/>
            <p:cNvSpPr>
              <a:spLocks noEditPoints="1"/>
            </p:cNvSpPr>
            <p:nvPr/>
          </p:nvSpPr>
          <p:spPr bwMode="auto">
            <a:xfrm>
              <a:off x="8175436" y="4102513"/>
              <a:ext cx="390301" cy="332815"/>
            </a:xfrm>
            <a:custGeom>
              <a:avLst/>
              <a:gdLst>
                <a:gd name="T0" fmla="*/ 105 w 109"/>
                <a:gd name="T1" fmla="*/ 93 h 93"/>
                <a:gd name="T2" fmla="*/ 4 w 109"/>
                <a:gd name="T3" fmla="*/ 93 h 93"/>
                <a:gd name="T4" fmla="*/ 0 w 109"/>
                <a:gd name="T5" fmla="*/ 89 h 93"/>
                <a:gd name="T6" fmla="*/ 0 w 109"/>
                <a:gd name="T7" fmla="*/ 4 h 93"/>
                <a:gd name="T8" fmla="*/ 4 w 109"/>
                <a:gd name="T9" fmla="*/ 0 h 93"/>
                <a:gd name="T10" fmla="*/ 105 w 109"/>
                <a:gd name="T11" fmla="*/ 0 h 93"/>
                <a:gd name="T12" fmla="*/ 109 w 109"/>
                <a:gd name="T13" fmla="*/ 4 h 93"/>
                <a:gd name="T14" fmla="*/ 109 w 109"/>
                <a:gd name="T15" fmla="*/ 89 h 93"/>
                <a:gd name="T16" fmla="*/ 105 w 109"/>
                <a:gd name="T17" fmla="*/ 93 h 93"/>
                <a:gd name="T18" fmla="*/ 4 w 109"/>
                <a:gd name="T19" fmla="*/ 88 h 93"/>
                <a:gd name="T20" fmla="*/ 105 w 109"/>
                <a:gd name="T21" fmla="*/ 88 h 93"/>
                <a:gd name="T22" fmla="*/ 105 w 109"/>
                <a:gd name="T23" fmla="*/ 5 h 93"/>
                <a:gd name="T24" fmla="*/ 4 w 109"/>
                <a:gd name="T25" fmla="*/ 5 h 93"/>
                <a:gd name="T26" fmla="*/ 4 w 109"/>
                <a:gd name="T27" fmla="*/ 88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9" h="93">
                  <a:moveTo>
                    <a:pt x="105" y="93"/>
                  </a:moveTo>
                  <a:cubicBezTo>
                    <a:pt x="4" y="93"/>
                    <a:pt x="4" y="93"/>
                    <a:pt x="4" y="93"/>
                  </a:cubicBezTo>
                  <a:cubicBezTo>
                    <a:pt x="1" y="93"/>
                    <a:pt x="0" y="91"/>
                    <a:pt x="0" y="89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08" y="0"/>
                    <a:pt x="109" y="2"/>
                    <a:pt x="109" y="4"/>
                  </a:cubicBezTo>
                  <a:cubicBezTo>
                    <a:pt x="109" y="89"/>
                    <a:pt x="109" y="89"/>
                    <a:pt x="109" y="89"/>
                  </a:cubicBezTo>
                  <a:cubicBezTo>
                    <a:pt x="109" y="91"/>
                    <a:pt x="108" y="93"/>
                    <a:pt x="105" y="93"/>
                  </a:cubicBezTo>
                  <a:close/>
                  <a:moveTo>
                    <a:pt x="4" y="88"/>
                  </a:moveTo>
                  <a:cubicBezTo>
                    <a:pt x="105" y="88"/>
                    <a:pt x="105" y="88"/>
                    <a:pt x="105" y="88"/>
                  </a:cubicBezTo>
                  <a:cubicBezTo>
                    <a:pt x="105" y="5"/>
                    <a:pt x="105" y="5"/>
                    <a:pt x="105" y="5"/>
                  </a:cubicBezTo>
                  <a:cubicBezTo>
                    <a:pt x="4" y="5"/>
                    <a:pt x="4" y="5"/>
                    <a:pt x="4" y="5"/>
                  </a:cubicBezTo>
                  <a:lnTo>
                    <a:pt x="4" y="88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17" name="Rectangle 13"/>
            <p:cNvSpPr>
              <a:spLocks noChangeArrowheads="1"/>
            </p:cNvSpPr>
            <p:nvPr/>
          </p:nvSpPr>
          <p:spPr bwMode="auto">
            <a:xfrm>
              <a:off x="8225357" y="4155462"/>
              <a:ext cx="290457" cy="78665"/>
            </a:xfrm>
            <a:prstGeom prst="rect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18" name="Line 14"/>
            <p:cNvSpPr>
              <a:spLocks noChangeShapeType="1"/>
            </p:cNvSpPr>
            <p:nvPr/>
          </p:nvSpPr>
          <p:spPr bwMode="auto">
            <a:xfrm>
              <a:off x="8225357" y="4267409"/>
              <a:ext cx="290457" cy="0"/>
            </a:xfrm>
            <a:prstGeom prst="line">
              <a:avLst/>
            </a:prstGeom>
            <a:noFill/>
            <a:ln w="15875" cap="rnd">
              <a:solidFill>
                <a:srgbClr val="3F3F3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19" name="Line 15"/>
            <p:cNvSpPr>
              <a:spLocks noChangeShapeType="1"/>
            </p:cNvSpPr>
            <p:nvPr/>
          </p:nvSpPr>
          <p:spPr bwMode="auto">
            <a:xfrm>
              <a:off x="8225357" y="4302203"/>
              <a:ext cx="290457" cy="0"/>
            </a:xfrm>
            <a:prstGeom prst="line">
              <a:avLst/>
            </a:prstGeom>
            <a:noFill/>
            <a:ln w="15875" cap="rnd">
              <a:solidFill>
                <a:srgbClr val="3F3F3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20" name="Line 16"/>
            <p:cNvSpPr>
              <a:spLocks noChangeShapeType="1"/>
            </p:cNvSpPr>
            <p:nvPr/>
          </p:nvSpPr>
          <p:spPr bwMode="auto">
            <a:xfrm>
              <a:off x="8225357" y="4338509"/>
              <a:ext cx="290457" cy="0"/>
            </a:xfrm>
            <a:prstGeom prst="line">
              <a:avLst/>
            </a:prstGeom>
            <a:noFill/>
            <a:ln w="15875" cap="rnd">
              <a:solidFill>
                <a:srgbClr val="3F3F3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21" name="Line 17"/>
            <p:cNvSpPr>
              <a:spLocks noChangeShapeType="1"/>
            </p:cNvSpPr>
            <p:nvPr/>
          </p:nvSpPr>
          <p:spPr bwMode="auto">
            <a:xfrm>
              <a:off x="8225357" y="4371792"/>
              <a:ext cx="290457" cy="0"/>
            </a:xfrm>
            <a:prstGeom prst="line">
              <a:avLst/>
            </a:prstGeom>
            <a:noFill/>
            <a:ln w="15875" cap="rnd">
              <a:solidFill>
                <a:srgbClr val="3F3F3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22" name="Freeform 18"/>
            <p:cNvSpPr>
              <a:spLocks/>
            </p:cNvSpPr>
            <p:nvPr/>
          </p:nvSpPr>
          <p:spPr bwMode="auto">
            <a:xfrm>
              <a:off x="8355457" y="4424740"/>
              <a:ext cx="31770" cy="243560"/>
            </a:xfrm>
            <a:custGeom>
              <a:avLst/>
              <a:gdLst>
                <a:gd name="T0" fmla="*/ 9 w 9"/>
                <a:gd name="T1" fmla="*/ 64 h 68"/>
                <a:gd name="T2" fmla="*/ 5 w 9"/>
                <a:gd name="T3" fmla="*/ 68 h 68"/>
                <a:gd name="T4" fmla="*/ 5 w 9"/>
                <a:gd name="T5" fmla="*/ 68 h 68"/>
                <a:gd name="T6" fmla="*/ 0 w 9"/>
                <a:gd name="T7" fmla="*/ 64 h 68"/>
                <a:gd name="T8" fmla="*/ 0 w 9"/>
                <a:gd name="T9" fmla="*/ 4 h 68"/>
                <a:gd name="T10" fmla="*/ 5 w 9"/>
                <a:gd name="T11" fmla="*/ 0 h 68"/>
                <a:gd name="T12" fmla="*/ 5 w 9"/>
                <a:gd name="T13" fmla="*/ 0 h 68"/>
                <a:gd name="T14" fmla="*/ 9 w 9"/>
                <a:gd name="T15" fmla="*/ 4 h 68"/>
                <a:gd name="T16" fmla="*/ 9 w 9"/>
                <a:gd name="T17" fmla="*/ 6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8">
                  <a:moveTo>
                    <a:pt x="9" y="64"/>
                  </a:moveTo>
                  <a:cubicBezTo>
                    <a:pt x="9" y="67"/>
                    <a:pt x="7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2" y="68"/>
                    <a:pt x="0" y="67"/>
                    <a:pt x="0" y="6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2"/>
                    <a:pt x="9" y="4"/>
                  </a:cubicBezTo>
                  <a:lnTo>
                    <a:pt x="9" y="64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23" name="Freeform 19"/>
            <p:cNvSpPr>
              <a:spLocks/>
            </p:cNvSpPr>
            <p:nvPr/>
          </p:nvSpPr>
          <p:spPr bwMode="auto">
            <a:xfrm>
              <a:off x="8207204" y="4442893"/>
              <a:ext cx="161870" cy="219356"/>
            </a:xfrm>
            <a:custGeom>
              <a:avLst/>
              <a:gdLst>
                <a:gd name="T0" fmla="*/ 8 w 45"/>
                <a:gd name="T1" fmla="*/ 59 h 61"/>
                <a:gd name="T2" fmla="*/ 2 w 45"/>
                <a:gd name="T3" fmla="*/ 60 h 61"/>
                <a:gd name="T4" fmla="*/ 2 w 45"/>
                <a:gd name="T5" fmla="*/ 60 h 61"/>
                <a:gd name="T6" fmla="*/ 1 w 45"/>
                <a:gd name="T7" fmla="*/ 54 h 61"/>
                <a:gd name="T8" fmla="*/ 37 w 45"/>
                <a:gd name="T9" fmla="*/ 2 h 61"/>
                <a:gd name="T10" fmla="*/ 43 w 45"/>
                <a:gd name="T11" fmla="*/ 1 h 61"/>
                <a:gd name="T12" fmla="*/ 43 w 45"/>
                <a:gd name="T13" fmla="*/ 1 h 61"/>
                <a:gd name="T14" fmla="*/ 44 w 45"/>
                <a:gd name="T15" fmla="*/ 7 h 61"/>
                <a:gd name="T16" fmla="*/ 8 w 45"/>
                <a:gd name="T17" fmla="*/ 5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61">
                  <a:moveTo>
                    <a:pt x="8" y="59"/>
                  </a:moveTo>
                  <a:cubicBezTo>
                    <a:pt x="7" y="61"/>
                    <a:pt x="4" y="61"/>
                    <a:pt x="2" y="60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0" y="59"/>
                    <a:pt x="0" y="56"/>
                    <a:pt x="1" y="54"/>
                  </a:cubicBezTo>
                  <a:cubicBezTo>
                    <a:pt x="37" y="2"/>
                    <a:pt x="37" y="2"/>
                    <a:pt x="37" y="2"/>
                  </a:cubicBezTo>
                  <a:cubicBezTo>
                    <a:pt x="38" y="0"/>
                    <a:pt x="41" y="0"/>
                    <a:pt x="43" y="1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4" y="2"/>
                    <a:pt x="45" y="5"/>
                    <a:pt x="44" y="7"/>
                  </a:cubicBezTo>
                  <a:lnTo>
                    <a:pt x="8" y="59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24" name="Freeform 20"/>
            <p:cNvSpPr>
              <a:spLocks/>
            </p:cNvSpPr>
            <p:nvPr/>
          </p:nvSpPr>
          <p:spPr bwMode="auto">
            <a:xfrm>
              <a:off x="8372099" y="4442893"/>
              <a:ext cx="161870" cy="219356"/>
            </a:xfrm>
            <a:custGeom>
              <a:avLst/>
              <a:gdLst>
                <a:gd name="T0" fmla="*/ 37 w 45"/>
                <a:gd name="T1" fmla="*/ 59 h 61"/>
                <a:gd name="T2" fmla="*/ 43 w 45"/>
                <a:gd name="T3" fmla="*/ 60 h 61"/>
                <a:gd name="T4" fmla="*/ 43 w 45"/>
                <a:gd name="T5" fmla="*/ 60 h 61"/>
                <a:gd name="T6" fmla="*/ 44 w 45"/>
                <a:gd name="T7" fmla="*/ 54 h 61"/>
                <a:gd name="T8" fmla="*/ 8 w 45"/>
                <a:gd name="T9" fmla="*/ 2 h 61"/>
                <a:gd name="T10" fmla="*/ 2 w 45"/>
                <a:gd name="T11" fmla="*/ 1 h 61"/>
                <a:gd name="T12" fmla="*/ 2 w 45"/>
                <a:gd name="T13" fmla="*/ 1 h 61"/>
                <a:gd name="T14" fmla="*/ 1 w 45"/>
                <a:gd name="T15" fmla="*/ 7 h 61"/>
                <a:gd name="T16" fmla="*/ 37 w 45"/>
                <a:gd name="T17" fmla="*/ 5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61">
                  <a:moveTo>
                    <a:pt x="37" y="59"/>
                  </a:moveTo>
                  <a:cubicBezTo>
                    <a:pt x="38" y="61"/>
                    <a:pt x="41" y="61"/>
                    <a:pt x="43" y="60"/>
                  </a:cubicBezTo>
                  <a:cubicBezTo>
                    <a:pt x="43" y="60"/>
                    <a:pt x="43" y="60"/>
                    <a:pt x="43" y="60"/>
                  </a:cubicBezTo>
                  <a:cubicBezTo>
                    <a:pt x="45" y="59"/>
                    <a:pt x="45" y="56"/>
                    <a:pt x="44" y="54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7" y="0"/>
                    <a:pt x="4" y="0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2"/>
                    <a:pt x="0" y="5"/>
                    <a:pt x="1" y="7"/>
                  </a:cubicBezTo>
                  <a:lnTo>
                    <a:pt x="37" y="59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</p:grpSp>
      <p:sp>
        <p:nvSpPr>
          <p:cNvPr id="27" name="Freeform 24"/>
          <p:cNvSpPr>
            <a:spLocks/>
          </p:cNvSpPr>
          <p:nvPr/>
        </p:nvSpPr>
        <p:spPr bwMode="auto">
          <a:xfrm>
            <a:off x="3297648" y="3296880"/>
            <a:ext cx="2545770" cy="458846"/>
          </a:xfrm>
          <a:custGeom>
            <a:avLst/>
            <a:gdLst>
              <a:gd name="T0" fmla="*/ 744 w 777"/>
              <a:gd name="T1" fmla="*/ 0 h 140"/>
              <a:gd name="T2" fmla="*/ 32 w 777"/>
              <a:gd name="T3" fmla="*/ 0 h 140"/>
              <a:gd name="T4" fmla="*/ 0 w 777"/>
              <a:gd name="T5" fmla="*/ 32 h 140"/>
              <a:gd name="T6" fmla="*/ 0 w 777"/>
              <a:gd name="T7" fmla="*/ 140 h 140"/>
              <a:gd name="T8" fmla="*/ 777 w 777"/>
              <a:gd name="T9" fmla="*/ 140 h 140"/>
              <a:gd name="T10" fmla="*/ 777 w 777"/>
              <a:gd name="T11" fmla="*/ 32 h 140"/>
              <a:gd name="T12" fmla="*/ 744 w 777"/>
              <a:gd name="T13" fmla="*/ 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0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4"/>
                  <a:pt x="0" y="32"/>
                </a:cubicBezTo>
                <a:cubicBezTo>
                  <a:pt x="0" y="140"/>
                  <a:pt x="0" y="140"/>
                  <a:pt x="0" y="140"/>
                </a:cubicBezTo>
                <a:cubicBezTo>
                  <a:pt x="777" y="140"/>
                  <a:pt x="777" y="140"/>
                  <a:pt x="777" y="140"/>
                </a:cubicBezTo>
                <a:cubicBezTo>
                  <a:pt x="777" y="32"/>
                  <a:pt x="777" y="32"/>
                  <a:pt x="777" y="32"/>
                </a:cubicBezTo>
                <a:cubicBezTo>
                  <a:pt x="777" y="14"/>
                  <a:pt x="762" y="0"/>
                  <a:pt x="744" y="0"/>
                </a:cubicBezTo>
                <a:close/>
              </a:path>
            </a:pathLst>
          </a:cu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최적화된 미래 기술</a:t>
            </a:r>
          </a:p>
        </p:txBody>
      </p:sp>
      <p:sp>
        <p:nvSpPr>
          <p:cNvPr id="66" name="자유형 65"/>
          <p:cNvSpPr>
            <a:spLocks/>
          </p:cNvSpPr>
          <p:nvPr/>
        </p:nvSpPr>
        <p:spPr bwMode="auto">
          <a:xfrm>
            <a:off x="3297648" y="3755726"/>
            <a:ext cx="2545770" cy="1790923"/>
          </a:xfrm>
          <a:custGeom>
            <a:avLst/>
            <a:gdLst>
              <a:gd name="connsiteX0" fmla="*/ 0 w 2924175"/>
              <a:gd name="connsiteY0" fmla="*/ 0 h 2057126"/>
              <a:gd name="connsiteX1" fmla="*/ 2924175 w 2924175"/>
              <a:gd name="connsiteY1" fmla="*/ 0 h 2057126"/>
              <a:gd name="connsiteX2" fmla="*/ 2924175 w 2924175"/>
              <a:gd name="connsiteY2" fmla="*/ 1930084 h 2057126"/>
              <a:gd name="connsiteX3" fmla="*/ 2799982 w 2924175"/>
              <a:gd name="connsiteY3" fmla="*/ 2054242 h 2057126"/>
              <a:gd name="connsiteX4" fmla="*/ 1610743 w 2924175"/>
              <a:gd name="connsiteY4" fmla="*/ 2054242 h 2057126"/>
              <a:gd name="connsiteX5" fmla="*/ 1608391 w 2924175"/>
              <a:gd name="connsiteY5" fmla="*/ 2055829 h 2057126"/>
              <a:gd name="connsiteX6" fmla="*/ 1606468 w 2924175"/>
              <a:gd name="connsiteY6" fmla="*/ 2057126 h 2057126"/>
              <a:gd name="connsiteX7" fmla="*/ 1313944 w 2924175"/>
              <a:gd name="connsiteY7" fmla="*/ 2057126 h 2057126"/>
              <a:gd name="connsiteX8" fmla="*/ 1309669 w 2924175"/>
              <a:gd name="connsiteY8" fmla="*/ 2054242 h 2057126"/>
              <a:gd name="connsiteX9" fmla="*/ 120429 w 2924175"/>
              <a:gd name="connsiteY9" fmla="*/ 2054242 h 2057126"/>
              <a:gd name="connsiteX10" fmla="*/ 0 w 2924175"/>
              <a:gd name="connsiteY10" fmla="*/ 1930084 h 2057126"/>
              <a:gd name="connsiteX11" fmla="*/ 0 w 2924175"/>
              <a:gd name="connsiteY11" fmla="*/ 0 h 205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924175" h="2057126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0084"/>
                </a:cubicBezTo>
                <a:cubicBezTo>
                  <a:pt x="2924175" y="1997807"/>
                  <a:pt x="2867724" y="2054242"/>
                  <a:pt x="2799982" y="2054242"/>
                </a:cubicBezTo>
                <a:cubicBezTo>
                  <a:pt x="2799982" y="2054242"/>
                  <a:pt x="2799982" y="2054242"/>
                  <a:pt x="1610743" y="2054242"/>
                </a:cubicBezTo>
                <a:cubicBezTo>
                  <a:pt x="1610743" y="2054242"/>
                  <a:pt x="1610743" y="2054242"/>
                  <a:pt x="1608391" y="2055829"/>
                </a:cubicBezTo>
                <a:lnTo>
                  <a:pt x="1606468" y="2057126"/>
                </a:lnTo>
                <a:lnTo>
                  <a:pt x="1313944" y="2057126"/>
                </a:lnTo>
                <a:lnTo>
                  <a:pt x="1309669" y="2054242"/>
                </a:lnTo>
                <a:cubicBezTo>
                  <a:pt x="1309669" y="2054242"/>
                  <a:pt x="1309669" y="2054242"/>
                  <a:pt x="120429" y="2054242"/>
                </a:cubicBezTo>
                <a:cubicBezTo>
                  <a:pt x="52688" y="2054242"/>
                  <a:pt x="0" y="1997807"/>
                  <a:pt x="0" y="1930084"/>
                </a:cubicBezTo>
                <a:cubicBezTo>
                  <a:pt x="0" y="1930084"/>
                  <a:pt x="0" y="1930084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3E3D43"/>
            </a:solidFill>
            <a:round/>
            <a:headEnd/>
            <a:tailEnd/>
          </a:ln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자동화 및 차량 환경 관리 가능</a:t>
            </a:r>
            <a:endParaRPr lang="en-US" altLang="ko-KR" sz="160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5G, V2X, Automation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5141328" y="4839268"/>
            <a:ext cx="508600" cy="489252"/>
            <a:chOff x="5198253" y="4063181"/>
            <a:chExt cx="556708" cy="535530"/>
          </a:xfrm>
        </p:grpSpPr>
        <p:sp>
          <p:nvSpPr>
            <p:cNvPr id="32" name="Freeform 29"/>
            <p:cNvSpPr>
              <a:spLocks/>
            </p:cNvSpPr>
            <p:nvPr/>
          </p:nvSpPr>
          <p:spPr bwMode="auto">
            <a:xfrm>
              <a:off x="5198253" y="4063181"/>
              <a:ext cx="373661" cy="388789"/>
            </a:xfrm>
            <a:custGeom>
              <a:avLst/>
              <a:gdLst>
                <a:gd name="T0" fmla="*/ 52 w 104"/>
                <a:gd name="T1" fmla="*/ 0 h 108"/>
                <a:gd name="T2" fmla="*/ 0 w 104"/>
                <a:gd name="T3" fmla="*/ 44 h 108"/>
                <a:gd name="T4" fmla="*/ 25 w 104"/>
                <a:gd name="T5" fmla="*/ 81 h 108"/>
                <a:gd name="T6" fmla="*/ 46 w 104"/>
                <a:gd name="T7" fmla="*/ 108 h 108"/>
                <a:gd name="T8" fmla="*/ 42 w 104"/>
                <a:gd name="T9" fmla="*/ 87 h 108"/>
                <a:gd name="T10" fmla="*/ 52 w 104"/>
                <a:gd name="T11" fmla="*/ 88 h 108"/>
                <a:gd name="T12" fmla="*/ 104 w 104"/>
                <a:gd name="T13" fmla="*/ 44 h 108"/>
                <a:gd name="T14" fmla="*/ 52 w 104"/>
                <a:gd name="T15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4" h="108">
                  <a:moveTo>
                    <a:pt x="52" y="0"/>
                  </a:moveTo>
                  <a:cubicBezTo>
                    <a:pt x="23" y="0"/>
                    <a:pt x="0" y="20"/>
                    <a:pt x="0" y="44"/>
                  </a:cubicBezTo>
                  <a:cubicBezTo>
                    <a:pt x="0" y="60"/>
                    <a:pt x="10" y="74"/>
                    <a:pt x="25" y="81"/>
                  </a:cubicBezTo>
                  <a:cubicBezTo>
                    <a:pt x="25" y="89"/>
                    <a:pt x="27" y="101"/>
                    <a:pt x="46" y="108"/>
                  </a:cubicBezTo>
                  <a:cubicBezTo>
                    <a:pt x="46" y="108"/>
                    <a:pt x="38" y="98"/>
                    <a:pt x="42" y="87"/>
                  </a:cubicBezTo>
                  <a:cubicBezTo>
                    <a:pt x="45" y="87"/>
                    <a:pt x="49" y="88"/>
                    <a:pt x="52" y="88"/>
                  </a:cubicBezTo>
                  <a:cubicBezTo>
                    <a:pt x="81" y="88"/>
                    <a:pt x="104" y="68"/>
                    <a:pt x="104" y="44"/>
                  </a:cubicBezTo>
                  <a:cubicBezTo>
                    <a:pt x="104" y="20"/>
                    <a:pt x="81" y="0"/>
                    <a:pt x="52" y="0"/>
                  </a:cubicBezTo>
                  <a:close/>
                </a:path>
              </a:pathLst>
            </a:custGeom>
            <a:noFill/>
            <a:ln w="23813" cap="rnd">
              <a:solidFill>
                <a:srgbClr val="3F3F3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33" name="Oval 30"/>
            <p:cNvSpPr>
              <a:spLocks noChangeArrowheads="1"/>
            </p:cNvSpPr>
            <p:nvPr/>
          </p:nvSpPr>
          <p:spPr bwMode="auto">
            <a:xfrm>
              <a:off x="5456940" y="4196307"/>
              <a:ext cx="42359" cy="43872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34" name="Oval 31"/>
            <p:cNvSpPr>
              <a:spLocks noChangeArrowheads="1"/>
            </p:cNvSpPr>
            <p:nvPr/>
          </p:nvSpPr>
          <p:spPr bwMode="auto">
            <a:xfrm>
              <a:off x="5363146" y="4196307"/>
              <a:ext cx="43872" cy="43872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35" name="Oval 32"/>
            <p:cNvSpPr>
              <a:spLocks noChangeArrowheads="1"/>
            </p:cNvSpPr>
            <p:nvPr/>
          </p:nvSpPr>
          <p:spPr bwMode="auto">
            <a:xfrm>
              <a:off x="5266329" y="4196307"/>
              <a:ext cx="46897" cy="43872"/>
            </a:xfrm>
            <a:prstGeom prst="ellipse">
              <a:avLst/>
            </a:pr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36" name="Freeform 33"/>
            <p:cNvSpPr>
              <a:spLocks noEditPoints="1"/>
            </p:cNvSpPr>
            <p:nvPr/>
          </p:nvSpPr>
          <p:spPr bwMode="auto">
            <a:xfrm>
              <a:off x="5431223" y="4264383"/>
              <a:ext cx="323738" cy="334328"/>
            </a:xfrm>
            <a:custGeom>
              <a:avLst/>
              <a:gdLst>
                <a:gd name="T0" fmla="*/ 90 w 90"/>
                <a:gd name="T1" fmla="*/ 38 h 93"/>
                <a:gd name="T2" fmla="*/ 45 w 90"/>
                <a:gd name="T3" fmla="*/ 0 h 93"/>
                <a:gd name="T4" fmla="*/ 0 w 90"/>
                <a:gd name="T5" fmla="*/ 38 h 93"/>
                <a:gd name="T6" fmla="*/ 45 w 90"/>
                <a:gd name="T7" fmla="*/ 76 h 93"/>
                <a:gd name="T8" fmla="*/ 53 w 90"/>
                <a:gd name="T9" fmla="*/ 75 h 93"/>
                <a:gd name="T10" fmla="*/ 50 w 90"/>
                <a:gd name="T11" fmla="*/ 93 h 93"/>
                <a:gd name="T12" fmla="*/ 68 w 90"/>
                <a:gd name="T13" fmla="*/ 70 h 93"/>
                <a:gd name="T14" fmla="*/ 86 w 90"/>
                <a:gd name="T15" fmla="*/ 54 h 93"/>
                <a:gd name="T16" fmla="*/ 86 w 90"/>
                <a:gd name="T17" fmla="*/ 54 h 93"/>
                <a:gd name="T18" fmla="*/ 86 w 90"/>
                <a:gd name="T19" fmla="*/ 54 h 93"/>
                <a:gd name="T20" fmla="*/ 90 w 90"/>
                <a:gd name="T21" fmla="*/ 38 h 93"/>
                <a:gd name="T22" fmla="*/ 18 w 90"/>
                <a:gd name="T23" fmla="*/ 44 h 93"/>
                <a:gd name="T24" fmla="*/ 12 w 90"/>
                <a:gd name="T25" fmla="*/ 38 h 93"/>
                <a:gd name="T26" fmla="*/ 18 w 90"/>
                <a:gd name="T27" fmla="*/ 32 h 93"/>
                <a:gd name="T28" fmla="*/ 25 w 90"/>
                <a:gd name="T29" fmla="*/ 38 h 93"/>
                <a:gd name="T30" fmla="*/ 18 w 90"/>
                <a:gd name="T31" fmla="*/ 44 h 93"/>
                <a:gd name="T32" fmla="*/ 45 w 90"/>
                <a:gd name="T33" fmla="*/ 44 h 93"/>
                <a:gd name="T34" fmla="*/ 39 w 90"/>
                <a:gd name="T35" fmla="*/ 38 h 93"/>
                <a:gd name="T36" fmla="*/ 45 w 90"/>
                <a:gd name="T37" fmla="*/ 32 h 93"/>
                <a:gd name="T38" fmla="*/ 51 w 90"/>
                <a:gd name="T39" fmla="*/ 38 h 93"/>
                <a:gd name="T40" fmla="*/ 45 w 90"/>
                <a:gd name="T41" fmla="*/ 44 h 93"/>
                <a:gd name="T42" fmla="*/ 71 w 90"/>
                <a:gd name="T43" fmla="*/ 44 h 93"/>
                <a:gd name="T44" fmla="*/ 65 w 90"/>
                <a:gd name="T45" fmla="*/ 38 h 93"/>
                <a:gd name="T46" fmla="*/ 71 w 90"/>
                <a:gd name="T47" fmla="*/ 32 h 93"/>
                <a:gd name="T48" fmla="*/ 77 w 90"/>
                <a:gd name="T49" fmla="*/ 38 h 93"/>
                <a:gd name="T50" fmla="*/ 71 w 90"/>
                <a:gd name="T51" fmla="*/ 4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90" h="93">
                  <a:moveTo>
                    <a:pt x="90" y="38"/>
                  </a:moveTo>
                  <a:cubicBezTo>
                    <a:pt x="90" y="17"/>
                    <a:pt x="70" y="0"/>
                    <a:pt x="45" y="0"/>
                  </a:cubicBezTo>
                  <a:cubicBezTo>
                    <a:pt x="20" y="0"/>
                    <a:pt x="0" y="17"/>
                    <a:pt x="0" y="38"/>
                  </a:cubicBezTo>
                  <a:cubicBezTo>
                    <a:pt x="0" y="59"/>
                    <a:pt x="20" y="76"/>
                    <a:pt x="45" y="76"/>
                  </a:cubicBezTo>
                  <a:cubicBezTo>
                    <a:pt x="48" y="76"/>
                    <a:pt x="50" y="75"/>
                    <a:pt x="53" y="75"/>
                  </a:cubicBezTo>
                  <a:cubicBezTo>
                    <a:pt x="57" y="85"/>
                    <a:pt x="50" y="93"/>
                    <a:pt x="50" y="93"/>
                  </a:cubicBezTo>
                  <a:cubicBezTo>
                    <a:pt x="67" y="87"/>
                    <a:pt x="68" y="77"/>
                    <a:pt x="68" y="70"/>
                  </a:cubicBezTo>
                  <a:cubicBezTo>
                    <a:pt x="76" y="66"/>
                    <a:pt x="82" y="61"/>
                    <a:pt x="86" y="54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6" y="54"/>
                    <a:pt x="86" y="54"/>
                    <a:pt x="86" y="54"/>
                  </a:cubicBezTo>
                  <a:cubicBezTo>
                    <a:pt x="88" y="49"/>
                    <a:pt x="90" y="44"/>
                    <a:pt x="90" y="38"/>
                  </a:cubicBezTo>
                  <a:close/>
                  <a:moveTo>
                    <a:pt x="18" y="44"/>
                  </a:moveTo>
                  <a:cubicBezTo>
                    <a:pt x="15" y="44"/>
                    <a:pt x="12" y="41"/>
                    <a:pt x="12" y="38"/>
                  </a:cubicBezTo>
                  <a:cubicBezTo>
                    <a:pt x="12" y="35"/>
                    <a:pt x="15" y="32"/>
                    <a:pt x="18" y="32"/>
                  </a:cubicBezTo>
                  <a:cubicBezTo>
                    <a:pt x="22" y="32"/>
                    <a:pt x="25" y="35"/>
                    <a:pt x="25" y="38"/>
                  </a:cubicBezTo>
                  <a:cubicBezTo>
                    <a:pt x="25" y="41"/>
                    <a:pt x="22" y="44"/>
                    <a:pt x="18" y="44"/>
                  </a:cubicBezTo>
                  <a:close/>
                  <a:moveTo>
                    <a:pt x="45" y="44"/>
                  </a:moveTo>
                  <a:cubicBezTo>
                    <a:pt x="41" y="44"/>
                    <a:pt x="39" y="41"/>
                    <a:pt x="39" y="38"/>
                  </a:cubicBezTo>
                  <a:cubicBezTo>
                    <a:pt x="39" y="35"/>
                    <a:pt x="41" y="32"/>
                    <a:pt x="45" y="32"/>
                  </a:cubicBezTo>
                  <a:cubicBezTo>
                    <a:pt x="48" y="32"/>
                    <a:pt x="51" y="35"/>
                    <a:pt x="51" y="38"/>
                  </a:cubicBezTo>
                  <a:cubicBezTo>
                    <a:pt x="51" y="41"/>
                    <a:pt x="48" y="44"/>
                    <a:pt x="45" y="44"/>
                  </a:cubicBezTo>
                  <a:close/>
                  <a:moveTo>
                    <a:pt x="71" y="44"/>
                  </a:moveTo>
                  <a:cubicBezTo>
                    <a:pt x="68" y="44"/>
                    <a:pt x="65" y="41"/>
                    <a:pt x="65" y="38"/>
                  </a:cubicBezTo>
                  <a:cubicBezTo>
                    <a:pt x="65" y="35"/>
                    <a:pt x="68" y="32"/>
                    <a:pt x="71" y="32"/>
                  </a:cubicBezTo>
                  <a:cubicBezTo>
                    <a:pt x="75" y="32"/>
                    <a:pt x="77" y="35"/>
                    <a:pt x="77" y="38"/>
                  </a:cubicBezTo>
                  <a:cubicBezTo>
                    <a:pt x="77" y="41"/>
                    <a:pt x="75" y="44"/>
                    <a:pt x="71" y="44"/>
                  </a:cubicBez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</p:grpSp>
      <p:sp>
        <p:nvSpPr>
          <p:cNvPr id="39" name="Freeform 37"/>
          <p:cNvSpPr>
            <a:spLocks/>
          </p:cNvSpPr>
          <p:nvPr/>
        </p:nvSpPr>
        <p:spPr bwMode="auto">
          <a:xfrm>
            <a:off x="673100" y="3296881"/>
            <a:ext cx="2545770" cy="461610"/>
          </a:xfrm>
          <a:custGeom>
            <a:avLst/>
            <a:gdLst>
              <a:gd name="T0" fmla="*/ 744 w 777"/>
              <a:gd name="T1" fmla="*/ 0 h 141"/>
              <a:gd name="T2" fmla="*/ 32 w 777"/>
              <a:gd name="T3" fmla="*/ 0 h 141"/>
              <a:gd name="T4" fmla="*/ 0 w 777"/>
              <a:gd name="T5" fmla="*/ 33 h 141"/>
              <a:gd name="T6" fmla="*/ 0 w 777"/>
              <a:gd name="T7" fmla="*/ 141 h 141"/>
              <a:gd name="T8" fmla="*/ 777 w 777"/>
              <a:gd name="T9" fmla="*/ 141 h 141"/>
              <a:gd name="T10" fmla="*/ 777 w 777"/>
              <a:gd name="T11" fmla="*/ 33 h 141"/>
              <a:gd name="T12" fmla="*/ 744 w 777"/>
              <a:gd name="T13" fmla="*/ 0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77" h="141">
                <a:moveTo>
                  <a:pt x="744" y="0"/>
                </a:moveTo>
                <a:cubicBezTo>
                  <a:pt x="32" y="0"/>
                  <a:pt x="32" y="0"/>
                  <a:pt x="32" y="0"/>
                </a:cubicBezTo>
                <a:cubicBezTo>
                  <a:pt x="14" y="0"/>
                  <a:pt x="0" y="15"/>
                  <a:pt x="0" y="33"/>
                </a:cubicBezTo>
                <a:cubicBezTo>
                  <a:pt x="0" y="141"/>
                  <a:pt x="0" y="141"/>
                  <a:pt x="0" y="141"/>
                </a:cubicBezTo>
                <a:cubicBezTo>
                  <a:pt x="777" y="141"/>
                  <a:pt x="777" y="141"/>
                  <a:pt x="777" y="141"/>
                </a:cubicBezTo>
                <a:cubicBezTo>
                  <a:pt x="777" y="33"/>
                  <a:pt x="777" y="33"/>
                  <a:pt x="777" y="33"/>
                </a:cubicBezTo>
                <a:cubicBezTo>
                  <a:pt x="777" y="15"/>
                  <a:pt x="762" y="0"/>
                  <a:pt x="744" y="0"/>
                </a:cubicBezTo>
                <a:close/>
              </a:path>
            </a:pathLst>
          </a:custGeom>
          <a:solidFill>
            <a:srgbClr val="1C657C"/>
          </a:solidFill>
          <a:ln>
            <a:solidFill>
              <a:srgbClr val="1C65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1704" b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태양광 기술 활용</a:t>
            </a:r>
          </a:p>
        </p:txBody>
      </p:sp>
      <p:sp>
        <p:nvSpPr>
          <p:cNvPr id="65" name="자유형 64"/>
          <p:cNvSpPr>
            <a:spLocks/>
          </p:cNvSpPr>
          <p:nvPr/>
        </p:nvSpPr>
        <p:spPr bwMode="auto">
          <a:xfrm>
            <a:off x="673100" y="3758492"/>
            <a:ext cx="2545770" cy="1788158"/>
          </a:xfrm>
          <a:custGeom>
            <a:avLst/>
            <a:gdLst>
              <a:gd name="connsiteX0" fmla="*/ 0 w 2924175"/>
              <a:gd name="connsiteY0" fmla="*/ 0 h 2053951"/>
              <a:gd name="connsiteX1" fmla="*/ 2924175 w 2924175"/>
              <a:gd name="connsiteY1" fmla="*/ 0 h 2053951"/>
              <a:gd name="connsiteX2" fmla="*/ 2924175 w 2924175"/>
              <a:gd name="connsiteY2" fmla="*/ 1932927 h 2053951"/>
              <a:gd name="connsiteX3" fmla="*/ 2799982 w 2924175"/>
              <a:gd name="connsiteY3" fmla="*/ 2053499 h 2053951"/>
              <a:gd name="connsiteX4" fmla="*/ 1610743 w 2924175"/>
              <a:gd name="connsiteY4" fmla="*/ 2053499 h 2053951"/>
              <a:gd name="connsiteX5" fmla="*/ 1610098 w 2924175"/>
              <a:gd name="connsiteY5" fmla="*/ 2053951 h 2053951"/>
              <a:gd name="connsiteX6" fmla="*/ 1310314 w 2924175"/>
              <a:gd name="connsiteY6" fmla="*/ 2053951 h 2053951"/>
              <a:gd name="connsiteX7" fmla="*/ 1309669 w 2924175"/>
              <a:gd name="connsiteY7" fmla="*/ 2053499 h 2053951"/>
              <a:gd name="connsiteX8" fmla="*/ 120430 w 2924175"/>
              <a:gd name="connsiteY8" fmla="*/ 2053499 h 2053951"/>
              <a:gd name="connsiteX9" fmla="*/ 0 w 2924175"/>
              <a:gd name="connsiteY9" fmla="*/ 1932927 h 2053951"/>
              <a:gd name="connsiteX10" fmla="*/ 0 w 2924175"/>
              <a:gd name="connsiteY10" fmla="*/ 0 h 20539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24175" h="2053951">
                <a:moveTo>
                  <a:pt x="0" y="0"/>
                </a:moveTo>
                <a:lnTo>
                  <a:pt x="2924175" y="0"/>
                </a:lnTo>
                <a:cubicBezTo>
                  <a:pt x="2924175" y="0"/>
                  <a:pt x="2924175" y="0"/>
                  <a:pt x="2924175" y="1932927"/>
                </a:cubicBezTo>
                <a:cubicBezTo>
                  <a:pt x="2924175" y="2000749"/>
                  <a:pt x="2867724" y="2053499"/>
                  <a:pt x="2799982" y="2053499"/>
                </a:cubicBezTo>
                <a:cubicBezTo>
                  <a:pt x="2799982" y="2053499"/>
                  <a:pt x="2799982" y="2053499"/>
                  <a:pt x="1610743" y="2053499"/>
                </a:cubicBezTo>
                <a:lnTo>
                  <a:pt x="1610098" y="2053951"/>
                </a:lnTo>
                <a:lnTo>
                  <a:pt x="1310314" y="2053951"/>
                </a:lnTo>
                <a:lnTo>
                  <a:pt x="1309669" y="2053499"/>
                </a:lnTo>
                <a:cubicBezTo>
                  <a:pt x="1309669" y="2053499"/>
                  <a:pt x="1309669" y="2053499"/>
                  <a:pt x="120430" y="2053499"/>
                </a:cubicBezTo>
                <a:cubicBezTo>
                  <a:pt x="52688" y="2053499"/>
                  <a:pt x="0" y="2000749"/>
                  <a:pt x="0" y="1932927"/>
                </a:cubicBezTo>
                <a:cubicBezTo>
                  <a:pt x="0" y="1932927"/>
                  <a:pt x="0" y="1932927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9525">
            <a:solidFill>
              <a:srgbClr val="0D73BF"/>
            </a:solidFill>
            <a:round/>
            <a:headEnd/>
            <a:tailEnd/>
          </a:ln>
        </p:spPr>
        <p:txBody>
          <a:bodyPr vert="horz" wrap="square" lIns="199385" tIns="0" rIns="199385" bIns="42203" numCol="1" anchor="ctr" anchorCtr="0" compatLnSpc="1">
            <a:prstTxWarp prst="textNoShape">
              <a:avLst/>
            </a:prstTxWarp>
            <a:noAutofit/>
          </a:bodyPr>
          <a:lstStyle/>
          <a:p>
            <a:r>
              <a:rPr lang="ko-KR" altLang="en-US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에너지 관리 측면에서</a:t>
            </a:r>
            <a:r>
              <a:rPr lang="en-US" altLang="ko-KR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ko-KR" altLang="en-US" sz="160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일조량이 강한 여름철의 특성을 활용 가능</a:t>
            </a:r>
            <a:endParaRPr lang="en-US" altLang="ko-KR" sz="160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2559623" y="4922191"/>
            <a:ext cx="432588" cy="386979"/>
            <a:chOff x="2372348" y="4153948"/>
            <a:chExt cx="473506" cy="423583"/>
          </a:xfrm>
        </p:grpSpPr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2662805" y="4153948"/>
              <a:ext cx="183049" cy="187587"/>
            </a:xfrm>
            <a:custGeom>
              <a:avLst/>
              <a:gdLst>
                <a:gd name="T0" fmla="*/ 31 w 51"/>
                <a:gd name="T1" fmla="*/ 52 h 52"/>
                <a:gd name="T2" fmla="*/ 45 w 51"/>
                <a:gd name="T3" fmla="*/ 40 h 52"/>
                <a:gd name="T4" fmla="*/ 47 w 51"/>
                <a:gd name="T5" fmla="*/ 22 h 52"/>
                <a:gd name="T6" fmla="*/ 33 w 51"/>
                <a:gd name="T7" fmla="*/ 6 h 52"/>
                <a:gd name="T8" fmla="*/ 15 w 51"/>
                <a:gd name="T9" fmla="*/ 5 h 52"/>
                <a:gd name="T10" fmla="*/ 0 w 51"/>
                <a:gd name="T11" fmla="*/ 17 h 52"/>
                <a:gd name="T12" fmla="*/ 31 w 51"/>
                <a:gd name="T1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52">
                  <a:moveTo>
                    <a:pt x="31" y="52"/>
                  </a:moveTo>
                  <a:cubicBezTo>
                    <a:pt x="45" y="40"/>
                    <a:pt x="45" y="40"/>
                    <a:pt x="45" y="40"/>
                  </a:cubicBezTo>
                  <a:cubicBezTo>
                    <a:pt x="51" y="35"/>
                    <a:pt x="51" y="27"/>
                    <a:pt x="47" y="22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28" y="1"/>
                    <a:pt x="20" y="0"/>
                    <a:pt x="15" y="5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3" y="28"/>
                    <a:pt x="23" y="39"/>
                    <a:pt x="31" y="52"/>
                  </a:cubicBezTo>
                  <a:close/>
                </a:path>
              </a:pathLst>
            </a:custGeom>
            <a:solidFill>
              <a:srgbClr val="3F3F3F"/>
            </a:solidFill>
            <a:ln w="23813" cap="rnd">
              <a:solidFill>
                <a:srgbClr val="3F3F3F"/>
              </a:solidFill>
              <a:prstDash val="solid"/>
              <a:round/>
              <a:headEnd/>
              <a:tailEnd/>
            </a:ln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45" name="Freeform 43"/>
            <p:cNvSpPr>
              <a:spLocks/>
            </p:cNvSpPr>
            <p:nvPr/>
          </p:nvSpPr>
          <p:spPr bwMode="auto">
            <a:xfrm>
              <a:off x="2466142" y="4215974"/>
              <a:ext cx="308610" cy="298021"/>
            </a:xfrm>
            <a:custGeom>
              <a:avLst/>
              <a:gdLst>
                <a:gd name="T0" fmla="*/ 17 w 86"/>
                <a:gd name="T1" fmla="*/ 64 h 83"/>
                <a:gd name="T2" fmla="*/ 30 w 86"/>
                <a:gd name="T3" fmla="*/ 83 h 83"/>
                <a:gd name="T4" fmla="*/ 86 w 86"/>
                <a:gd name="T5" fmla="*/ 35 h 83"/>
                <a:gd name="T6" fmla="*/ 55 w 86"/>
                <a:gd name="T7" fmla="*/ 0 h 83"/>
                <a:gd name="T8" fmla="*/ 0 w 86"/>
                <a:gd name="T9" fmla="*/ 48 h 83"/>
                <a:gd name="T10" fmla="*/ 17 w 86"/>
                <a:gd name="T11" fmla="*/ 64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83">
                  <a:moveTo>
                    <a:pt x="17" y="64"/>
                  </a:moveTo>
                  <a:cubicBezTo>
                    <a:pt x="22" y="70"/>
                    <a:pt x="26" y="77"/>
                    <a:pt x="30" y="83"/>
                  </a:cubicBezTo>
                  <a:cubicBezTo>
                    <a:pt x="86" y="35"/>
                    <a:pt x="86" y="35"/>
                    <a:pt x="86" y="35"/>
                  </a:cubicBezTo>
                  <a:cubicBezTo>
                    <a:pt x="78" y="22"/>
                    <a:pt x="68" y="10"/>
                    <a:pt x="55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6" y="53"/>
                    <a:pt x="11" y="58"/>
                    <a:pt x="17" y="64"/>
                  </a:cubicBezTo>
                  <a:close/>
                </a:path>
              </a:pathLst>
            </a:custGeom>
            <a:noFill/>
            <a:ln w="23813" cap="rnd">
              <a:solidFill>
                <a:srgbClr val="3F3F3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2404117" y="4388433"/>
              <a:ext cx="172459" cy="167921"/>
            </a:xfrm>
            <a:custGeom>
              <a:avLst/>
              <a:gdLst>
                <a:gd name="T0" fmla="*/ 17 w 48"/>
                <a:gd name="T1" fmla="*/ 0 h 47"/>
                <a:gd name="T2" fmla="*/ 0 w 48"/>
                <a:gd name="T3" fmla="*/ 35 h 47"/>
                <a:gd name="T4" fmla="*/ 6 w 48"/>
                <a:gd name="T5" fmla="*/ 40 h 47"/>
                <a:gd name="T6" fmla="*/ 10 w 48"/>
                <a:gd name="T7" fmla="*/ 47 h 47"/>
                <a:gd name="T8" fmla="*/ 48 w 48"/>
                <a:gd name="T9" fmla="*/ 35 h 47"/>
                <a:gd name="T10" fmla="*/ 34 w 48"/>
                <a:gd name="T11" fmla="*/ 16 h 47"/>
                <a:gd name="T12" fmla="*/ 17 w 48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7">
                  <a:moveTo>
                    <a:pt x="17" y="0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2" y="37"/>
                    <a:pt x="4" y="38"/>
                    <a:pt x="6" y="40"/>
                  </a:cubicBezTo>
                  <a:cubicBezTo>
                    <a:pt x="8" y="42"/>
                    <a:pt x="9" y="45"/>
                    <a:pt x="10" y="47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4" y="29"/>
                    <a:pt x="39" y="22"/>
                    <a:pt x="34" y="16"/>
                  </a:cubicBezTo>
                  <a:cubicBezTo>
                    <a:pt x="29" y="10"/>
                    <a:pt x="23" y="5"/>
                    <a:pt x="17" y="0"/>
                  </a:cubicBezTo>
                  <a:close/>
                </a:path>
              </a:pathLst>
            </a:custGeom>
            <a:noFill/>
            <a:ln w="23813" cap="rnd">
              <a:solidFill>
                <a:srgbClr val="3F3F3F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2372348" y="4513994"/>
              <a:ext cx="68077" cy="63537"/>
            </a:xfrm>
            <a:custGeom>
              <a:avLst/>
              <a:gdLst>
                <a:gd name="T0" fmla="*/ 15 w 19"/>
                <a:gd name="T1" fmla="*/ 6 h 18"/>
                <a:gd name="T2" fmla="*/ 9 w 19"/>
                <a:gd name="T3" fmla="*/ 0 h 18"/>
                <a:gd name="T4" fmla="*/ 0 w 19"/>
                <a:gd name="T5" fmla="*/ 18 h 18"/>
                <a:gd name="T6" fmla="*/ 19 w 19"/>
                <a:gd name="T7" fmla="*/ 12 h 18"/>
                <a:gd name="T8" fmla="*/ 15 w 19"/>
                <a:gd name="T9" fmla="*/ 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8">
                  <a:moveTo>
                    <a:pt x="15" y="6"/>
                  </a:moveTo>
                  <a:cubicBezTo>
                    <a:pt x="14" y="4"/>
                    <a:pt x="11" y="1"/>
                    <a:pt x="9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0"/>
                    <a:pt x="17" y="8"/>
                    <a:pt x="15" y="6"/>
                  </a:cubicBezTo>
                  <a:close/>
                </a:path>
              </a:pathLst>
            </a:custGeom>
            <a:solidFill>
              <a:srgbClr val="3F3F3F"/>
            </a:solidFill>
            <a:ln w="23813" cap="rnd">
              <a:solidFill>
                <a:srgbClr val="3F3F3F"/>
              </a:solidFill>
              <a:prstDash val="solid"/>
              <a:round/>
              <a:headEnd/>
              <a:tailEnd/>
            </a:ln>
          </p:spPr>
          <p:txBody>
            <a:bodyPr vert="horz" wrap="square" lIns="84406" tIns="42203" rIns="84406" bIns="42203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sz="1662"/>
            </a:p>
          </p:txBody>
        </p:sp>
      </p:grp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/>
              <a:t>차별성 및 미래 가치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48085E1F-E752-4119-A2FA-1E7751744CB9}"/>
              </a:ext>
            </a:extLst>
          </p:cNvPr>
          <p:cNvSpPr txBox="1"/>
          <p:nvPr/>
        </p:nvSpPr>
        <p:spPr>
          <a:xfrm>
            <a:off x="673100" y="2145248"/>
            <a:ext cx="6994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/>
              <a:t>커넥티드 카</a:t>
            </a:r>
            <a:r>
              <a:rPr lang="en-US" altLang="ko-KR"/>
              <a:t>, V2X </a:t>
            </a:r>
            <a:r>
              <a:rPr lang="ko-KR" altLang="en-US"/>
              <a:t>등 계속 발전 중인 </a:t>
            </a:r>
            <a:r>
              <a:rPr lang="ko-KR" altLang="en-US">
                <a:solidFill>
                  <a:srgbClr val="00B0F0"/>
                </a:solidFill>
              </a:rPr>
              <a:t>자동차 기술과</a:t>
            </a:r>
            <a:r>
              <a:rPr lang="en-US" altLang="ko-KR">
                <a:solidFill>
                  <a:srgbClr val="00B0F0"/>
                </a:solidFill>
              </a:rPr>
              <a:t> </a:t>
            </a:r>
            <a:r>
              <a:rPr lang="en-US" altLang="ko-KR"/>
              <a:t/>
            </a:r>
            <a:br>
              <a:rPr lang="en-US" altLang="ko-KR"/>
            </a:br>
            <a:r>
              <a:rPr lang="ko-KR" altLang="en-US"/>
              <a:t>전력 효율화</a:t>
            </a:r>
            <a:r>
              <a:rPr lang="en-US" altLang="ko-KR"/>
              <a:t>, </a:t>
            </a:r>
            <a:r>
              <a:rPr lang="ko-KR" altLang="en-US"/>
              <a:t>소량화가 진행 중인 </a:t>
            </a:r>
            <a:r>
              <a:rPr lang="ko-KR" altLang="en-US">
                <a:solidFill>
                  <a:srgbClr val="FF0000"/>
                </a:solidFill>
              </a:rPr>
              <a:t>태양광 기술</a:t>
            </a:r>
            <a:r>
              <a:rPr lang="ko-KR" altLang="en-US"/>
              <a:t>을 혼합</a:t>
            </a:r>
            <a:r>
              <a:rPr lang="en-US" altLang="ko-KR"/>
              <a:t>, </a:t>
            </a:r>
            <a:r>
              <a:rPr lang="ko-KR" altLang="en-US"/>
              <a:t>활용함</a:t>
            </a:r>
          </a:p>
        </p:txBody>
      </p:sp>
    </p:spTree>
    <p:extLst>
      <p:ext uri="{BB962C8B-B14F-4D97-AF65-F5344CB8AC3E}">
        <p14:creationId xmlns:p14="http://schemas.microsoft.com/office/powerpoint/2010/main" val="29979052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1417129" y="3969937"/>
            <a:ext cx="630974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ko-KR" altLang="en-US" sz="8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3DDD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감사합니다</a:t>
            </a:r>
            <a:r>
              <a:rPr lang="en-US" altLang="ko-KR" sz="80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3DDD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3453792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3631999" y="321249"/>
            <a:ext cx="1880002" cy="5478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</a:pPr>
            <a:r>
              <a:rPr lang="en-US" altLang="ko-KR" sz="32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14F4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rPr>
              <a:t>Contents</a:t>
            </a:r>
            <a:endParaRPr lang="ko-KR" altLang="en-US" sz="3200" b="1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514F4F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+mj-cs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3277642" y="1494054"/>
            <a:ext cx="2889693" cy="424732"/>
            <a:chOff x="732387" y="1476449"/>
            <a:chExt cx="2889693" cy="424732"/>
          </a:xfrm>
        </p:grpSpPr>
        <p:sp>
          <p:nvSpPr>
            <p:cNvPr id="9" name="TextBox 8"/>
            <p:cNvSpPr txBox="1"/>
            <p:nvPr/>
          </p:nvSpPr>
          <p:spPr>
            <a:xfrm>
              <a:off x="1307164" y="1488760"/>
              <a:ext cx="231491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배경</a:t>
              </a:r>
              <a:endParaRPr lang="en-US" altLang="ko-KR" sz="20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732387" y="1476449"/>
              <a:ext cx="354584" cy="4247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en-US" altLang="ko-KR" sz="24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D9C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+mj-cs"/>
                </a:rPr>
                <a:t>1</a:t>
              </a:r>
              <a:endPara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D9C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endParaRPr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290048" y="2639347"/>
            <a:ext cx="2939282" cy="461665"/>
            <a:chOff x="1262388" y="1907011"/>
            <a:chExt cx="2939282" cy="461665"/>
          </a:xfrm>
        </p:grpSpPr>
        <p:sp>
          <p:nvSpPr>
            <p:cNvPr id="20" name="TextBox 19"/>
            <p:cNvSpPr txBox="1"/>
            <p:nvPr/>
          </p:nvSpPr>
          <p:spPr>
            <a:xfrm>
              <a:off x="1762763" y="1907011"/>
              <a:ext cx="243890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ko-KR"/>
              </a:defPPr>
              <a:lvl1pPr algn="ctr">
                <a:defRPr sz="2000" i="1"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r>
                <a:rPr lang="ko-KR" altLang="en-US" i="0"/>
                <a:t>마무리</a:t>
              </a:r>
              <a:endParaRPr lang="en-US" altLang="ko-KR" i="0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262388" y="1943944"/>
              <a:ext cx="354584" cy="4247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en-US" altLang="ko-KR" sz="24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D9C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+mj-cs"/>
                </a:rPr>
                <a:t>3</a:t>
              </a:r>
              <a:endPara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D9C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3221265" y="2072856"/>
            <a:ext cx="2443810" cy="424732"/>
            <a:chOff x="1262388" y="2539389"/>
            <a:chExt cx="2443810" cy="424732"/>
          </a:xfrm>
        </p:grpSpPr>
        <p:sp>
          <p:nvSpPr>
            <p:cNvPr id="23" name="TextBox 22"/>
            <p:cNvSpPr txBox="1"/>
            <p:nvPr/>
          </p:nvSpPr>
          <p:spPr>
            <a:xfrm>
              <a:off x="2469961" y="2539389"/>
              <a:ext cx="12362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>
              <a:defPPr>
                <a:defRPr lang="ko-KR"/>
              </a:defPPr>
              <a:lvl1pPr algn="ctr">
                <a:defRPr sz="2000" i="1" spc="-1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r>
                <a:rPr lang="ko-KR" altLang="en-US" i="0"/>
                <a:t>제작 과정</a:t>
              </a:r>
              <a:endParaRPr lang="en-US" altLang="ko-KR" i="0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1262388" y="2539389"/>
              <a:ext cx="354584" cy="4247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90000"/>
                </a:lnSpc>
                <a:spcBef>
                  <a:spcPct val="0"/>
                </a:spcBef>
              </a:pPr>
              <a:r>
                <a:rPr lang="en-US" altLang="ko-KR" sz="240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00D9C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  <a:cs typeface="+mj-cs"/>
                </a:rPr>
                <a:t>2</a:t>
              </a:r>
              <a:endParaRPr lang="ko-KR" altLang="en-US" sz="24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D9C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j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174725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xmlns="" id="{43D67289-2E5B-4409-9345-1950E8E67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0" y="390527"/>
            <a:ext cx="6711950" cy="790574"/>
          </a:xfrm>
        </p:spPr>
        <p:txBody>
          <a:bodyPr>
            <a:normAutofit/>
          </a:bodyPr>
          <a:lstStyle/>
          <a:p>
            <a:r>
              <a:rPr lang="ko-KR" altLang="en-US"/>
              <a:t>배경 </a:t>
            </a:r>
            <a:r>
              <a:rPr lang="en-US" altLang="ko-KR"/>
              <a:t>– </a:t>
            </a:r>
            <a:r>
              <a:rPr lang="ko-KR" altLang="en-US"/>
              <a:t>생활 속 불편한 점 찾기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B003872-12BC-43A7-8515-488DD7ED805F}"/>
              </a:ext>
            </a:extLst>
          </p:cNvPr>
          <p:cNvSpPr txBox="1"/>
          <p:nvPr/>
        </p:nvSpPr>
        <p:spPr>
          <a:xfrm>
            <a:off x="756774" y="1692453"/>
            <a:ext cx="7424187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/>
              <a:t>생활 속에 발생했던 문제점을 해결하고자 함</a:t>
            </a:r>
            <a:r>
              <a:rPr lang="en-US" altLang="ko-KR"/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/>
              <a:t>무더운 여름</a:t>
            </a:r>
            <a:r>
              <a:rPr lang="en-US" altLang="ko-KR"/>
              <a:t>, </a:t>
            </a:r>
            <a:r>
              <a:rPr lang="ko-KR" altLang="en-US"/>
              <a:t>차 안에 들어갈 때</a:t>
            </a:r>
            <a:r>
              <a:rPr lang="en-US" altLang="ko-KR"/>
              <a:t>.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/>
              <a:t>밀폐된 차량 특성상</a:t>
            </a:r>
            <a:r>
              <a:rPr lang="en-US" altLang="ko-KR"/>
              <a:t>, </a:t>
            </a:r>
            <a:r>
              <a:rPr lang="ko-KR" altLang="en-US"/>
              <a:t>냄새와  곰팡이 등이 발생할 수 있음</a:t>
            </a:r>
          </a:p>
        </p:txBody>
      </p:sp>
      <p:sp>
        <p:nvSpPr>
          <p:cNvPr id="9" name="화살표: 오른쪽 8">
            <a:extLst>
              <a:ext uri="{FF2B5EF4-FFF2-40B4-BE49-F238E27FC236}">
                <a16:creationId xmlns:a16="http://schemas.microsoft.com/office/drawing/2014/main" xmlns="" id="{E38D2022-3930-43E5-AAC3-58987EF0C940}"/>
              </a:ext>
            </a:extLst>
          </p:cNvPr>
          <p:cNvSpPr/>
          <p:nvPr/>
        </p:nvSpPr>
        <p:spPr>
          <a:xfrm rot="5400000">
            <a:off x="3696510" y="3197132"/>
            <a:ext cx="1118681" cy="1143000"/>
          </a:xfrm>
          <a:prstGeom prst="rightArrow">
            <a:avLst>
              <a:gd name="adj1" fmla="val 29574"/>
              <a:gd name="adj2" fmla="val 40435"/>
            </a:avLst>
          </a:prstGeom>
          <a:solidFill>
            <a:srgbClr val="00D9CE"/>
          </a:solidFill>
          <a:ln>
            <a:solidFill>
              <a:srgbClr val="00D9C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1F78AEF-0474-4612-8320-8578B9F04139}"/>
              </a:ext>
            </a:extLst>
          </p:cNvPr>
          <p:cNvSpPr txBox="1"/>
          <p:nvPr/>
        </p:nvSpPr>
        <p:spPr>
          <a:xfrm>
            <a:off x="1115257" y="4463458"/>
            <a:ext cx="7424187" cy="8803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/>
              <a:t>차량 내부의 공기를 </a:t>
            </a:r>
            <a:r>
              <a:rPr lang="ko-KR" altLang="en-US" b="1">
                <a:solidFill>
                  <a:srgbClr val="FF0000"/>
                </a:solidFill>
              </a:rPr>
              <a:t>자동으로 순환</a:t>
            </a:r>
            <a:r>
              <a:rPr lang="ko-KR" altLang="en-US"/>
              <a:t>시킬 수 있는 장치가 필요함</a:t>
            </a:r>
            <a:r>
              <a:rPr lang="en-US" altLang="ko-KR"/>
              <a:t>!!!</a:t>
            </a:r>
          </a:p>
          <a:p>
            <a:pPr>
              <a:lnSpc>
                <a:spcPct val="150000"/>
              </a:lnSpc>
            </a:pPr>
            <a:endParaRPr lang="ko-KR" altLang="en-US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xmlns="" id="{E0DF11F0-EE0C-432B-9BAF-2A98B285F8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227" y="1692453"/>
            <a:ext cx="6285058" cy="2997143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91BF660C-66D3-47D1-8F4F-86580B2F1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757" y="3921965"/>
            <a:ext cx="6884986" cy="2213168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238100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xmlns="" id="{43D67289-2E5B-4409-9345-1950E8E67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0" y="390527"/>
            <a:ext cx="6711950" cy="790574"/>
          </a:xfrm>
        </p:spPr>
        <p:txBody>
          <a:bodyPr>
            <a:normAutofit/>
          </a:bodyPr>
          <a:lstStyle/>
          <a:p>
            <a:r>
              <a:rPr lang="ko-KR" altLang="en-US"/>
              <a:t>배경 </a:t>
            </a:r>
            <a:r>
              <a:rPr lang="en-US" altLang="ko-KR"/>
              <a:t>– </a:t>
            </a:r>
            <a:r>
              <a:rPr lang="ko-KR" altLang="en-US"/>
              <a:t>아이디어 발상 계기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9A6548F-9F5F-4F75-9318-C036A60BD07B}"/>
              </a:ext>
            </a:extLst>
          </p:cNvPr>
          <p:cNvSpPr txBox="1"/>
          <p:nvPr/>
        </p:nvSpPr>
        <p:spPr>
          <a:xfrm>
            <a:off x="961055" y="2197728"/>
            <a:ext cx="2803549" cy="560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>
                <a:latin typeface="현대하모니 L" panose="02020603020101020101" pitchFamily="18" charset="-127"/>
                <a:ea typeface="현대하모니 L" panose="02020603020101020101" pitchFamily="18" charset="-127"/>
              </a:rPr>
              <a:t>땡볕에 주차된 자동차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5D3EE9AD-F6A8-4BA7-A0D8-A6926F7EF095}"/>
              </a:ext>
            </a:extLst>
          </p:cNvPr>
          <p:cNvSpPr/>
          <p:nvPr/>
        </p:nvSpPr>
        <p:spPr>
          <a:xfrm>
            <a:off x="5451702" y="2276682"/>
            <a:ext cx="26003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40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일조량이 강한 여름</a:t>
            </a:r>
            <a:r>
              <a:rPr lang="en-US" altLang="ko-KR" sz="2400">
                <a:latin typeface="현대하모니 L" panose="02020603020101020101" pitchFamily="18" charset="-127"/>
                <a:ea typeface="현대하모니 L" panose="02020603020101020101" pitchFamily="18" charset="-127"/>
              </a:rPr>
              <a:t> </a:t>
            </a:r>
            <a:endParaRPr lang="ko-KR" altLang="en-US" sz="2400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</p:txBody>
      </p:sp>
      <p:pic>
        <p:nvPicPr>
          <p:cNvPr id="1026" name="Picture 2" descr="땡볕 자동차에 대한 이미지 검색결과">
            <a:extLst>
              <a:ext uri="{FF2B5EF4-FFF2-40B4-BE49-F238E27FC236}">
                <a16:creationId xmlns:a16="http://schemas.microsoft.com/office/drawing/2014/main" xmlns="" id="{B3B4AA43-4CE0-4410-A698-77C8757BB3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6294" y="3429000"/>
            <a:ext cx="4323372" cy="2431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십자형 7">
            <a:extLst>
              <a:ext uri="{FF2B5EF4-FFF2-40B4-BE49-F238E27FC236}">
                <a16:creationId xmlns:a16="http://schemas.microsoft.com/office/drawing/2014/main" xmlns="" id="{69A2A62C-67EA-4CB4-A977-779C442D957B}"/>
              </a:ext>
            </a:extLst>
          </p:cNvPr>
          <p:cNvSpPr/>
          <p:nvPr/>
        </p:nvSpPr>
        <p:spPr>
          <a:xfrm>
            <a:off x="4158574" y="2104624"/>
            <a:ext cx="826851" cy="826851"/>
          </a:xfrm>
          <a:prstGeom prst="plus">
            <a:avLst>
              <a:gd name="adj" fmla="val 36765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97008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>
            <a:extLst>
              <a:ext uri="{FF2B5EF4-FFF2-40B4-BE49-F238E27FC236}">
                <a16:creationId xmlns:a16="http://schemas.microsoft.com/office/drawing/2014/main" xmlns="" id="{43D67289-2E5B-4409-9345-1950E8E67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00250" y="390527"/>
            <a:ext cx="6711950" cy="790574"/>
          </a:xfrm>
        </p:spPr>
        <p:txBody>
          <a:bodyPr>
            <a:normAutofit/>
          </a:bodyPr>
          <a:lstStyle/>
          <a:p>
            <a:r>
              <a:rPr lang="ko-KR" altLang="en-US"/>
              <a:t>배경 </a:t>
            </a:r>
            <a:r>
              <a:rPr lang="en-US" altLang="ko-KR"/>
              <a:t>– </a:t>
            </a:r>
            <a:r>
              <a:rPr lang="ko-KR" altLang="en-US"/>
              <a:t>아이디어 발상 계기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24351F99-AD83-4DFA-9059-B64B4AD1BC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xmlns="" r:id="rId4"/>
              </a:ext>
            </a:extLst>
          </a:blip>
          <a:stretch>
            <a:fillRect/>
          </a:stretch>
        </p:blipFill>
        <p:spPr>
          <a:xfrm>
            <a:off x="2648453" y="2680964"/>
            <a:ext cx="3847094" cy="368479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xmlns="" id="{08C654D3-BCF6-470E-BBCD-EE2B96FE01F2}"/>
              </a:ext>
            </a:extLst>
          </p:cNvPr>
          <p:cNvSpPr/>
          <p:nvPr/>
        </p:nvSpPr>
        <p:spPr>
          <a:xfrm>
            <a:off x="3373673" y="2042078"/>
            <a:ext cx="2396652" cy="2925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xmlns="" id="{9B143C78-A1B2-4B96-BA78-BACE1A905724}"/>
              </a:ext>
            </a:extLst>
          </p:cNvPr>
          <p:cNvGrpSpPr/>
          <p:nvPr/>
        </p:nvGrpSpPr>
        <p:grpSpPr>
          <a:xfrm>
            <a:off x="3936458" y="2955534"/>
            <a:ext cx="1271081" cy="859512"/>
            <a:chOff x="690664" y="2923629"/>
            <a:chExt cx="1942289" cy="2082873"/>
          </a:xfrm>
        </p:grpSpPr>
        <p:sp>
          <p:nvSpPr>
            <p:cNvPr id="9" name="화살표: 원형 8">
              <a:extLst>
                <a:ext uri="{FF2B5EF4-FFF2-40B4-BE49-F238E27FC236}">
                  <a16:creationId xmlns:a16="http://schemas.microsoft.com/office/drawing/2014/main" xmlns="" id="{EA95EBF6-94FF-45E3-A616-7A1D1D158A5F}"/>
                </a:ext>
              </a:extLst>
            </p:cNvPr>
            <p:cNvSpPr/>
            <p:nvPr/>
          </p:nvSpPr>
          <p:spPr>
            <a:xfrm rot="21190424">
              <a:off x="690664" y="2923629"/>
              <a:ext cx="1789889" cy="1930473"/>
            </a:xfrm>
            <a:prstGeom prst="circularArrow">
              <a:avLst>
                <a:gd name="adj1" fmla="val 7460"/>
                <a:gd name="adj2" fmla="val 1142319"/>
                <a:gd name="adj3" fmla="val 20809573"/>
                <a:gd name="adj4" fmla="val 11235583"/>
                <a:gd name="adj5" fmla="val 1567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2" name="화살표: 원형 11">
              <a:extLst>
                <a:ext uri="{FF2B5EF4-FFF2-40B4-BE49-F238E27FC236}">
                  <a16:creationId xmlns:a16="http://schemas.microsoft.com/office/drawing/2014/main" xmlns="" id="{E06C8F81-CCBF-4F4D-B46A-7EB86684483C}"/>
                </a:ext>
              </a:extLst>
            </p:cNvPr>
            <p:cNvSpPr/>
            <p:nvPr/>
          </p:nvSpPr>
          <p:spPr>
            <a:xfrm rot="10490345">
              <a:off x="843064" y="3076029"/>
              <a:ext cx="1789889" cy="1930473"/>
            </a:xfrm>
            <a:prstGeom prst="circularArrow">
              <a:avLst>
                <a:gd name="adj1" fmla="val 7460"/>
                <a:gd name="adj2" fmla="val 1142319"/>
                <a:gd name="adj3" fmla="val 20809573"/>
                <a:gd name="adj4" fmla="val 11235583"/>
                <a:gd name="adj5" fmla="val 15670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42984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타원 7">
            <a:extLst>
              <a:ext uri="{FF2B5EF4-FFF2-40B4-BE49-F238E27FC236}">
                <a16:creationId xmlns:a16="http://schemas.microsoft.com/office/drawing/2014/main" xmlns="" id="{41358D0B-B790-4EC7-ACA6-E1FE26737616}"/>
              </a:ext>
            </a:extLst>
          </p:cNvPr>
          <p:cNvSpPr/>
          <p:nvPr/>
        </p:nvSpPr>
        <p:spPr>
          <a:xfrm>
            <a:off x="525294" y="1955260"/>
            <a:ext cx="1254868" cy="885217"/>
          </a:xfrm>
          <a:prstGeom prst="ellipse">
            <a:avLst/>
          </a:prstGeom>
          <a:solidFill>
            <a:srgbClr val="43DDD6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663E4AF-B901-490C-893C-D393EC58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배경 </a:t>
            </a:r>
            <a:r>
              <a:rPr lang="en-US" altLang="ko-KR"/>
              <a:t>- </a:t>
            </a:r>
            <a:r>
              <a:rPr lang="ko-KR" altLang="en-US"/>
              <a:t>작품 구상 계획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C3AE1EF8-ED7E-40ED-B861-5CC9605D5B17}"/>
              </a:ext>
            </a:extLst>
          </p:cNvPr>
          <p:cNvSpPr txBox="1"/>
          <p:nvPr/>
        </p:nvSpPr>
        <p:spPr>
          <a:xfrm>
            <a:off x="2000250" y="1721636"/>
            <a:ext cx="7424187" cy="1293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>
                <a:latin typeface="현대하모니 L" panose="02020603020101020101" pitchFamily="18" charset="-127"/>
                <a:ea typeface="현대하모니 L" panose="02020603020101020101" pitchFamily="18" charset="-127"/>
              </a:rPr>
              <a:t>차량 내부의 </a:t>
            </a:r>
            <a:r>
              <a:rPr lang="ko-KR" altLang="en-US" b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공기를 순환</a:t>
            </a:r>
            <a:endParaRPr lang="en-US" altLang="ko-KR" b="1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>
                <a:latin typeface="현대하모니 L" panose="02020603020101020101" pitchFamily="18" charset="-127"/>
                <a:ea typeface="현대하모니 L" panose="02020603020101020101" pitchFamily="18" charset="-127"/>
              </a:rPr>
              <a:t>센서를 이용해서 </a:t>
            </a:r>
            <a:r>
              <a:rPr lang="ko-KR" altLang="en-US" b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자동화</a:t>
            </a:r>
            <a:endParaRPr lang="en-US" altLang="ko-KR" b="1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>
                <a:latin typeface="현대하모니 L" panose="02020603020101020101" pitchFamily="18" charset="-127"/>
                <a:ea typeface="현대하모니 L" panose="02020603020101020101" pitchFamily="18" charset="-127"/>
              </a:rPr>
              <a:t>일조량이 강한 여름철의 특성을 고려한 </a:t>
            </a:r>
            <a:r>
              <a:rPr lang="ko-KR" altLang="en-US" b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태양광 기술 </a:t>
            </a:r>
            <a:r>
              <a:rPr lang="ko-KR" altLang="en-US">
                <a:latin typeface="현대하모니 L" panose="02020603020101020101" pitchFamily="18" charset="-127"/>
                <a:ea typeface="현대하모니 L" panose="02020603020101020101" pitchFamily="18" charset="-127"/>
              </a:rPr>
              <a:t>활용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D864B65-0848-4265-828B-90EDA00B61F2}"/>
              </a:ext>
            </a:extLst>
          </p:cNvPr>
          <p:cNvSpPr txBox="1"/>
          <p:nvPr/>
        </p:nvSpPr>
        <p:spPr>
          <a:xfrm>
            <a:off x="2000250" y="4171916"/>
            <a:ext cx="7424187" cy="12958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>
                <a:latin typeface="현대하모니 L" panose="02020603020101020101" pitchFamily="18" charset="-127"/>
                <a:ea typeface="현대하모니 L" panose="02020603020101020101" pitchFamily="18" charset="-127"/>
              </a:rPr>
              <a:t>먼지 측정 센서</a:t>
            </a:r>
            <a:r>
              <a:rPr lang="en-US" altLang="ko-KR">
                <a:latin typeface="현대하모니 L" panose="02020603020101020101" pitchFamily="18" charset="-127"/>
                <a:ea typeface="현대하모니 L" panose="02020603020101020101" pitchFamily="18" charset="-127"/>
              </a:rPr>
              <a:t>, </a:t>
            </a:r>
            <a:r>
              <a:rPr lang="ko-KR" altLang="en-US">
                <a:latin typeface="현대하모니 L" panose="02020603020101020101" pitchFamily="18" charset="-127"/>
                <a:ea typeface="현대하모니 L" panose="02020603020101020101" pitchFamily="18" charset="-127"/>
              </a:rPr>
              <a:t>온습도 측정 센서</a:t>
            </a:r>
            <a:r>
              <a:rPr lang="en-US" altLang="ko-KR">
                <a:latin typeface="현대하모니 L" panose="02020603020101020101" pitchFamily="18" charset="-127"/>
                <a:ea typeface="현대하모니 L" panose="02020603020101020101" pitchFamily="18" charset="-127"/>
              </a:rPr>
              <a:t>, </a:t>
            </a:r>
            <a:r>
              <a:rPr lang="ko-KR" altLang="en-US">
                <a:latin typeface="현대하모니 L" panose="02020603020101020101" pitchFamily="18" charset="-127"/>
                <a:ea typeface="현대하모니 L" panose="02020603020101020101" pitchFamily="18" charset="-127"/>
              </a:rPr>
              <a:t>조도 측정 센서 사용</a:t>
            </a:r>
            <a:endParaRPr lang="en-US" altLang="ko-KR">
              <a:latin typeface="현대하모니 L" panose="02020603020101020101" pitchFamily="18" charset="-127"/>
              <a:ea typeface="현대하모니 L" panose="02020603020101020101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>
                <a:latin typeface="현대하모니 L" panose="02020603020101020101" pitchFamily="18" charset="-127"/>
                <a:ea typeface="현대하모니 L" panose="02020603020101020101" pitchFamily="18" charset="-127"/>
              </a:rPr>
              <a:t>자동화 기능을 구현할 아두이노</a:t>
            </a:r>
            <a:r>
              <a:rPr lang="en-US" altLang="ko-KR">
                <a:latin typeface="현대하모니 L" panose="02020603020101020101" pitchFamily="18" charset="-127"/>
                <a:ea typeface="현대하모니 L" panose="02020603020101020101" pitchFamily="18" charset="-127"/>
              </a:rPr>
              <a:t>(</a:t>
            </a:r>
            <a:r>
              <a:rPr lang="ko-KR" altLang="en-US">
                <a:latin typeface="현대하모니 L" panose="02020603020101020101" pitchFamily="18" charset="-127"/>
                <a:ea typeface="현대하모니 L" panose="02020603020101020101" pitchFamily="18" charset="-127"/>
              </a:rPr>
              <a:t>오렌지보드</a:t>
            </a:r>
            <a:r>
              <a:rPr lang="en-US" altLang="ko-KR">
                <a:latin typeface="현대하모니 L" panose="02020603020101020101" pitchFamily="18" charset="-127"/>
                <a:ea typeface="현대하모니 L" panose="02020603020101020101" pitchFamily="18" charset="-127"/>
              </a:rPr>
              <a:t>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>
                <a:latin typeface="현대하모니 L" panose="02020603020101020101" pitchFamily="18" charset="-127"/>
                <a:ea typeface="현대하모니 L" panose="02020603020101020101" pitchFamily="18" charset="-127"/>
              </a:rPr>
              <a:t>공기 순환 기능을 묘사할 미니팬 부착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A845B7D-89F9-45AF-84BD-0C1D4175E42D}"/>
              </a:ext>
            </a:extLst>
          </p:cNvPr>
          <p:cNvSpPr txBox="1"/>
          <p:nvPr/>
        </p:nvSpPr>
        <p:spPr>
          <a:xfrm>
            <a:off x="671208" y="2045282"/>
            <a:ext cx="318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기능</a:t>
            </a: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xmlns="" id="{1111870F-3A30-4EB7-AE70-0C07EA1423CE}"/>
              </a:ext>
            </a:extLst>
          </p:cNvPr>
          <p:cNvSpPr/>
          <p:nvPr/>
        </p:nvSpPr>
        <p:spPr>
          <a:xfrm>
            <a:off x="525294" y="4345022"/>
            <a:ext cx="1254868" cy="885217"/>
          </a:xfrm>
          <a:prstGeom prst="ellipse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303FB37-31DF-4842-8813-F778CC422EB7}"/>
              </a:ext>
            </a:extLst>
          </p:cNvPr>
          <p:cNvSpPr txBox="1"/>
          <p:nvPr/>
        </p:nvSpPr>
        <p:spPr>
          <a:xfrm>
            <a:off x="671208" y="4435044"/>
            <a:ext cx="318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>
                <a:latin typeface="현대하모니 L" panose="02020603020101020101" pitchFamily="18" charset="-127"/>
                <a:ea typeface="현대하모니 L" panose="02020603020101020101" pitchFamily="18" charset="-127"/>
              </a:rPr>
              <a:t>구현</a:t>
            </a:r>
          </a:p>
        </p:txBody>
      </p:sp>
    </p:spTree>
    <p:extLst>
      <p:ext uri="{BB962C8B-B14F-4D97-AF65-F5344CB8AC3E}">
        <p14:creationId xmlns:p14="http://schemas.microsoft.com/office/powerpoint/2010/main" val="4018457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7259748-AB75-4759-8411-A6F40E817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/>
              <a:t>제작 </a:t>
            </a:r>
            <a:r>
              <a:rPr lang="en-US" altLang="ko-KR"/>
              <a:t>– </a:t>
            </a:r>
            <a:r>
              <a:rPr lang="ko-KR" altLang="en-US" sz="2800"/>
              <a:t>기능 구현 </a:t>
            </a:r>
            <a:r>
              <a:rPr lang="en-US" altLang="ko-KR" sz="2800"/>
              <a:t>(</a:t>
            </a:r>
            <a:r>
              <a:rPr lang="ko-KR" altLang="en-US" sz="2800"/>
              <a:t>센서를 이용한 자동화</a:t>
            </a:r>
            <a:r>
              <a:rPr lang="en-US" altLang="ko-KR" sz="2800"/>
              <a:t>)</a:t>
            </a:r>
            <a:endParaRPr lang="ko-KR" altLang="en-US"/>
          </a:p>
        </p:txBody>
      </p:sp>
      <p:sp>
        <p:nvSpPr>
          <p:cNvPr id="3" name="더하기 기호 2">
            <a:extLst>
              <a:ext uri="{FF2B5EF4-FFF2-40B4-BE49-F238E27FC236}">
                <a16:creationId xmlns:a16="http://schemas.microsoft.com/office/drawing/2014/main" xmlns="" id="{A9F68C2B-6455-4100-A4AE-474D257BBBC4}"/>
              </a:ext>
            </a:extLst>
          </p:cNvPr>
          <p:cNvSpPr/>
          <p:nvPr/>
        </p:nvSpPr>
        <p:spPr>
          <a:xfrm>
            <a:off x="48638" y="1371600"/>
            <a:ext cx="9046723" cy="5175115"/>
          </a:xfrm>
          <a:prstGeom prst="mathPlus">
            <a:avLst>
              <a:gd name="adj1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CF43032-938E-48FB-86C7-9857812022CD}"/>
              </a:ext>
            </a:extLst>
          </p:cNvPr>
          <p:cNvSpPr txBox="1"/>
          <p:nvPr/>
        </p:nvSpPr>
        <p:spPr>
          <a:xfrm>
            <a:off x="1770434" y="1692613"/>
            <a:ext cx="12451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먼지 측정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45A739E-2C84-4689-8F30-3DD3099B13F3}"/>
              </a:ext>
            </a:extLst>
          </p:cNvPr>
          <p:cNvSpPr txBox="1"/>
          <p:nvPr/>
        </p:nvSpPr>
        <p:spPr>
          <a:xfrm>
            <a:off x="5778229" y="1692613"/>
            <a:ext cx="1750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온습도 측정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6C1122F4-2E3D-4594-B294-7D6EBA68D94F}"/>
              </a:ext>
            </a:extLst>
          </p:cNvPr>
          <p:cNvSpPr txBox="1"/>
          <p:nvPr/>
        </p:nvSpPr>
        <p:spPr>
          <a:xfrm>
            <a:off x="1770434" y="5719864"/>
            <a:ext cx="1750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조도 측정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CFD38DBB-0D24-4D26-B408-3B324DF11D3A}"/>
              </a:ext>
            </a:extLst>
          </p:cNvPr>
          <p:cNvSpPr txBox="1"/>
          <p:nvPr/>
        </p:nvSpPr>
        <p:spPr>
          <a:xfrm>
            <a:off x="6235430" y="5719864"/>
            <a:ext cx="1750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환기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82839FC9-54CF-41F6-99FA-7F0A0EF339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2961" y="2130357"/>
            <a:ext cx="2360578" cy="177043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7F008EBC-CF16-4061-824C-08440E7894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2120" y="2130357"/>
            <a:ext cx="2360578" cy="177043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18A3B68F-ABB8-4F2D-9FC0-0663D3D3F2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8063" y="4052698"/>
            <a:ext cx="2190374" cy="1642781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6734C09E-76DA-46CB-B6E1-B45D3C6997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8834" y="4052698"/>
            <a:ext cx="2190374" cy="1642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358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E7259748-AB75-4759-8411-A6F40E817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/>
              <a:t>제작 </a:t>
            </a:r>
            <a:r>
              <a:rPr lang="en-US" altLang="ko-KR"/>
              <a:t>– </a:t>
            </a:r>
            <a:r>
              <a:rPr lang="ko-KR" altLang="en-US" sz="2800"/>
              <a:t>기능 구현 </a:t>
            </a:r>
            <a:r>
              <a:rPr lang="en-US" altLang="ko-KR" sz="2800"/>
              <a:t>(</a:t>
            </a:r>
            <a:r>
              <a:rPr lang="ko-KR" altLang="en-US" sz="2800"/>
              <a:t>차량 관리</a:t>
            </a:r>
            <a:r>
              <a:rPr lang="en-US" altLang="ko-KR" sz="2800"/>
              <a:t>)</a:t>
            </a:r>
            <a:endParaRPr lang="ko-KR" altLang="en-US"/>
          </a:p>
        </p:txBody>
      </p:sp>
      <p:sp>
        <p:nvSpPr>
          <p:cNvPr id="3" name="더하기 기호 2">
            <a:extLst>
              <a:ext uri="{FF2B5EF4-FFF2-40B4-BE49-F238E27FC236}">
                <a16:creationId xmlns:a16="http://schemas.microsoft.com/office/drawing/2014/main" xmlns="" id="{A9F68C2B-6455-4100-A4AE-474D257BBBC4}"/>
              </a:ext>
            </a:extLst>
          </p:cNvPr>
          <p:cNvSpPr/>
          <p:nvPr/>
        </p:nvSpPr>
        <p:spPr>
          <a:xfrm>
            <a:off x="48638" y="1371600"/>
            <a:ext cx="9046723" cy="5175115"/>
          </a:xfrm>
          <a:prstGeom prst="mathPlus">
            <a:avLst>
              <a:gd name="adj1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6CF43032-938E-48FB-86C7-9857812022CD}"/>
              </a:ext>
            </a:extLst>
          </p:cNvPr>
          <p:cNvSpPr txBox="1"/>
          <p:nvPr/>
        </p:nvSpPr>
        <p:spPr>
          <a:xfrm>
            <a:off x="1147863" y="1692613"/>
            <a:ext cx="39202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태양광을 이용한 전력 충전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45A739E-2C84-4689-8F30-3DD3099B13F3}"/>
              </a:ext>
            </a:extLst>
          </p:cNvPr>
          <p:cNvSpPr txBox="1"/>
          <p:nvPr/>
        </p:nvSpPr>
        <p:spPr>
          <a:xfrm>
            <a:off x="5778229" y="1692613"/>
            <a:ext cx="17509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인터넷 연동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642A32BF-DC73-442A-836A-D4167FD9B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877" y="2061945"/>
            <a:ext cx="2336957" cy="175271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4D2D3E04-3F92-4398-B41A-66DDAF738A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3513" y="2937754"/>
            <a:ext cx="3527493" cy="222763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3481F4F4-8A48-42B8-8923-58E0D9791A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8877" y="4183995"/>
            <a:ext cx="2336958" cy="1752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9188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>
            <a:spLocks/>
          </p:cNvSpPr>
          <p:nvPr/>
        </p:nvSpPr>
        <p:spPr bwMode="auto">
          <a:xfrm>
            <a:off x="3261946" y="3609453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5805854" y="3609453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659423" y="3921579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9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9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662354" y="2271556"/>
            <a:ext cx="2782766" cy="1239715"/>
          </a:xfrm>
          <a:custGeom>
            <a:avLst/>
            <a:gdLst>
              <a:gd name="T0" fmla="*/ 401 w 803"/>
              <a:gd name="T1" fmla="*/ 78 h 357"/>
              <a:gd name="T2" fmla="*/ 724 w 803"/>
              <a:gd name="T3" fmla="*/ 357 h 357"/>
              <a:gd name="T4" fmla="*/ 803 w 803"/>
              <a:gd name="T5" fmla="*/ 357 h 357"/>
              <a:gd name="T6" fmla="*/ 401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1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1" y="78"/>
                </a:moveTo>
                <a:cubicBezTo>
                  <a:pt x="565" y="78"/>
                  <a:pt x="701" y="200"/>
                  <a:pt x="724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79" y="157"/>
                  <a:pt x="608" y="0"/>
                  <a:pt x="401" y="0"/>
                </a:cubicBezTo>
                <a:cubicBezTo>
                  <a:pt x="194" y="0"/>
                  <a:pt x="23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7" y="78"/>
                  <a:pt x="401" y="78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3175489" y="3921579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3175489" y="2271556"/>
            <a:ext cx="2785697" cy="1239715"/>
          </a:xfrm>
          <a:custGeom>
            <a:avLst/>
            <a:gdLst>
              <a:gd name="T0" fmla="*/ 402 w 804"/>
              <a:gd name="T1" fmla="*/ 78 h 357"/>
              <a:gd name="T2" fmla="*/ 725 w 804"/>
              <a:gd name="T3" fmla="*/ 357 h 357"/>
              <a:gd name="T4" fmla="*/ 804 w 804"/>
              <a:gd name="T5" fmla="*/ 357 h 357"/>
              <a:gd name="T6" fmla="*/ 402 w 804"/>
              <a:gd name="T7" fmla="*/ 0 h 357"/>
              <a:gd name="T8" fmla="*/ 0 w 804"/>
              <a:gd name="T9" fmla="*/ 357 h 357"/>
              <a:gd name="T10" fmla="*/ 79 w 804"/>
              <a:gd name="T11" fmla="*/ 357 h 357"/>
              <a:gd name="T12" fmla="*/ 402 w 804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4" y="357"/>
                  <a:pt x="804" y="357"/>
                  <a:pt x="804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9" y="357"/>
                  <a:pt x="79" y="357"/>
                  <a:pt x="79" y="357"/>
                </a:cubicBezTo>
                <a:cubicBezTo>
                  <a:pt x="102" y="200"/>
                  <a:pt x="238" y="78"/>
                  <a:pt x="402" y="78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5698881" y="3921579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5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5" y="0"/>
                  <a:pt x="725" y="0"/>
                  <a:pt x="725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5698882" y="2271556"/>
            <a:ext cx="2782766" cy="1239715"/>
          </a:xfrm>
          <a:custGeom>
            <a:avLst/>
            <a:gdLst>
              <a:gd name="T0" fmla="*/ 402 w 803"/>
              <a:gd name="T1" fmla="*/ 78 h 357"/>
              <a:gd name="T2" fmla="*/ 725 w 803"/>
              <a:gd name="T3" fmla="*/ 357 h 357"/>
              <a:gd name="T4" fmla="*/ 803 w 803"/>
              <a:gd name="T5" fmla="*/ 357 h 357"/>
              <a:gd name="T6" fmla="*/ 402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2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8" y="78"/>
                  <a:pt x="402" y="78"/>
                </a:cubicBezTo>
                <a:close/>
              </a:path>
            </a:pathLst>
          </a:custGeom>
          <a:solidFill>
            <a:srgbClr val="1C657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1068266" y="2733152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 dirty="0"/>
          </a:p>
        </p:txBody>
      </p:sp>
      <p:sp>
        <p:nvSpPr>
          <p:cNvPr id="16" name="Oval 14"/>
          <p:cNvSpPr>
            <a:spLocks noChangeArrowheads="1"/>
          </p:cNvSpPr>
          <p:nvPr/>
        </p:nvSpPr>
        <p:spPr bwMode="auto">
          <a:xfrm>
            <a:off x="3587262" y="2733152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 dirty="0"/>
          </a:p>
        </p:txBody>
      </p:sp>
      <p:sp>
        <p:nvSpPr>
          <p:cNvPr id="17" name="Oval 15"/>
          <p:cNvSpPr>
            <a:spLocks noChangeArrowheads="1"/>
          </p:cNvSpPr>
          <p:nvPr/>
        </p:nvSpPr>
        <p:spPr bwMode="auto">
          <a:xfrm>
            <a:off x="6098501" y="2733152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1951159" y="3268150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66" name="TextBox 65"/>
          <p:cNvSpPr txBox="1"/>
          <p:nvPr/>
        </p:nvSpPr>
        <p:spPr>
          <a:xfrm>
            <a:off x="3714471" y="3328401"/>
            <a:ext cx="1704313" cy="5118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너무 낮은 온도를 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높여서 차량을 보호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672543" y="2804670"/>
            <a:ext cx="752130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여름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4134388" y="2740801"/>
            <a:ext cx="752130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겨울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아이디어 선정 배경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706D807C-880C-4168-9742-F2F0455EAE08}"/>
              </a:ext>
            </a:extLst>
          </p:cNvPr>
          <p:cNvSpPr txBox="1"/>
          <p:nvPr/>
        </p:nvSpPr>
        <p:spPr>
          <a:xfrm>
            <a:off x="1235457" y="3350262"/>
            <a:ext cx="1529586" cy="5118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너무 높은 온도를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낮추기 위함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0C59D0D2-31DD-4FBF-B590-B2987D9B50E1}"/>
              </a:ext>
            </a:extLst>
          </p:cNvPr>
          <p:cNvSpPr txBox="1"/>
          <p:nvPr/>
        </p:nvSpPr>
        <p:spPr>
          <a:xfrm>
            <a:off x="6580695" y="2733152"/>
            <a:ext cx="1035861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사계절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5FF66763-39E9-47E4-B15F-4A35E36E229C}"/>
              </a:ext>
            </a:extLst>
          </p:cNvPr>
          <p:cNvSpPr txBox="1"/>
          <p:nvPr/>
        </p:nvSpPr>
        <p:spPr>
          <a:xfrm>
            <a:off x="6120285" y="3357840"/>
            <a:ext cx="1939955" cy="721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에어컨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히터를 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사용하지 않을 때에도</a:t>
            </a:r>
            <a:endParaRPr lang="en-US" altLang="ko-KR" sz="1363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3E3D43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미세먼지</a:t>
            </a:r>
            <a:r>
              <a:rPr lang="en-US" altLang="ko-KR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1363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3E3D4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습도를 관리</a:t>
            </a: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xmlns="" id="{9FBDC410-6C97-4BA9-AF7C-EC8A260234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0107" y="3254228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28" name="Rectangle 16">
            <a:extLst>
              <a:ext uri="{FF2B5EF4-FFF2-40B4-BE49-F238E27FC236}">
                <a16:creationId xmlns:a16="http://schemas.microsoft.com/office/drawing/2014/main" xmlns="" id="{4EA1DBE6-9D8F-45F8-BB52-EA64E55561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2815" y="3247680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35B2B183-20A0-4C4D-BE51-105D3A92BD8B}"/>
              </a:ext>
            </a:extLst>
          </p:cNvPr>
          <p:cNvSpPr txBox="1"/>
          <p:nvPr/>
        </p:nvSpPr>
        <p:spPr>
          <a:xfrm>
            <a:off x="2132226" y="5513251"/>
            <a:ext cx="5508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>
                <a:latin typeface="현대하모니 L" panose="02020603020101020101" pitchFamily="18" charset="-127"/>
                <a:ea typeface="현대하모니 L" panose="02020603020101020101" pitchFamily="18" charset="-127"/>
              </a:rPr>
              <a:t>-&gt; </a:t>
            </a:r>
            <a:r>
              <a:rPr lang="ko-KR" altLang="en-US" sz="2800">
                <a:latin typeface="현대하모니 L" panose="02020603020101020101" pitchFamily="18" charset="-127"/>
                <a:ea typeface="현대하모니 L" panose="02020603020101020101" pitchFamily="18" charset="-127"/>
              </a:rPr>
              <a:t>차량 내부 공기 순환으로 구현</a:t>
            </a:r>
          </a:p>
        </p:txBody>
      </p:sp>
    </p:spTree>
    <p:extLst>
      <p:ext uri="{BB962C8B-B14F-4D97-AF65-F5344CB8AC3E}">
        <p14:creationId xmlns:p14="http://schemas.microsoft.com/office/powerpoint/2010/main" val="931905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826</TotalTime>
  <Words>539</Words>
  <Application>Microsoft Macintosh PowerPoint</Application>
  <PresentationFormat>화면 슬라이드 쇼(4:3)</PresentationFormat>
  <Paragraphs>105</Paragraphs>
  <Slides>13</Slides>
  <Notes>8</Notes>
  <HiddenSlides>2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나눔바른고딕</vt:lpstr>
      <vt:lpstr>맑은 고딕</vt:lpstr>
      <vt:lpstr>현대하모니 L</vt:lpstr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배경 – 생활 속 불편한 점 찾기</vt:lpstr>
      <vt:lpstr>배경 – 아이디어 발상 계기</vt:lpstr>
      <vt:lpstr>배경 – 아이디어 발상 계기</vt:lpstr>
      <vt:lpstr>배경 - 작품 구상 계획</vt:lpstr>
      <vt:lpstr>제작 – 기능 구현 (센서를 이용한 자동화)</vt:lpstr>
      <vt:lpstr>제작 – 기능 구현 (차량 관리)</vt:lpstr>
      <vt:lpstr>아이디어 선정 배경</vt:lpstr>
      <vt:lpstr>제품의 원리 및 기능</vt:lpstr>
      <vt:lpstr>마무리</vt:lpstr>
      <vt:lpstr>차별성 및 미래 가치</vt:lpstr>
      <vt:lpstr>PowerPoint 프레젠테이션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김혜선</dc:creator>
  <cp:lastModifiedBy>Microsoft Office 사용자</cp:lastModifiedBy>
  <cp:revision>44</cp:revision>
  <dcterms:created xsi:type="dcterms:W3CDTF">2016-06-24T06:15:59Z</dcterms:created>
  <dcterms:modified xsi:type="dcterms:W3CDTF">2019-10-13T07:57:12Z</dcterms:modified>
</cp:coreProperties>
</file>

<file path=docProps/thumbnail.jpeg>
</file>